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35"/>
  </p:notesMasterIdLst>
  <p:sldIdLst>
    <p:sldId id="481" r:id="rId2"/>
    <p:sldId id="617" r:id="rId3"/>
    <p:sldId id="589" r:id="rId4"/>
    <p:sldId id="592" r:id="rId5"/>
    <p:sldId id="593" r:id="rId6"/>
    <p:sldId id="615" r:id="rId7"/>
    <p:sldId id="594" r:id="rId8"/>
    <p:sldId id="595" r:id="rId9"/>
    <p:sldId id="616" r:id="rId10"/>
    <p:sldId id="596" r:id="rId11"/>
    <p:sldId id="598" r:id="rId12"/>
    <p:sldId id="597" r:id="rId13"/>
    <p:sldId id="599" r:id="rId14"/>
    <p:sldId id="556" r:id="rId15"/>
    <p:sldId id="559" r:id="rId16"/>
    <p:sldId id="570" r:id="rId17"/>
    <p:sldId id="568" r:id="rId18"/>
    <p:sldId id="566" r:id="rId19"/>
    <p:sldId id="600" r:id="rId20"/>
    <p:sldId id="601" r:id="rId21"/>
    <p:sldId id="602" r:id="rId22"/>
    <p:sldId id="603" r:id="rId23"/>
    <p:sldId id="604" r:id="rId24"/>
    <p:sldId id="605" r:id="rId25"/>
    <p:sldId id="606" r:id="rId26"/>
    <p:sldId id="607" r:id="rId27"/>
    <p:sldId id="608" r:id="rId28"/>
    <p:sldId id="609" r:id="rId29"/>
    <p:sldId id="610" r:id="rId30"/>
    <p:sldId id="611" r:id="rId31"/>
    <p:sldId id="612" r:id="rId32"/>
    <p:sldId id="613" r:id="rId33"/>
    <p:sldId id="614" r:id="rId3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60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38592-1C7C-E443-A335-18B74F84A203}" type="datetimeFigureOut">
              <a:rPr lang="da-DK" smtClean="0"/>
              <a:t>19.11.2024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3723B-FEF9-D544-B57D-CC8A0A570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18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4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9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6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6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6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1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511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8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Negative doblinger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6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872mrpp" TargetMode="External"/><Relationship Id="rId2" Type="http://schemas.openxmlformats.org/officeDocument/2006/relationships/hyperlink" Target="https://tinyurl.com/2akepdx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26f38jk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5fhzetz" TargetMode="External"/><Relationship Id="rId2" Type="http://schemas.openxmlformats.org/officeDocument/2006/relationships/hyperlink" Target="https://tinyurl.com/2bmfbej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2893owb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6ylqulb" TargetMode="External"/><Relationship Id="rId2" Type="http://schemas.openxmlformats.org/officeDocument/2006/relationships/hyperlink" Target="https://tinyurl.com/2buuzep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tif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13.tiff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ykkxjn6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yrfo8xr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yla5clf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llttd4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yny9zshh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83nk3e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ypsnq92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oyvt96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2x4cjl5j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xon3qmz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8czega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cyepjjq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dlef8t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yru9pdqv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cuw9ye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6psy6k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chyysh8" TargetMode="External"/><Relationship Id="rId2" Type="http://schemas.openxmlformats.org/officeDocument/2006/relationships/hyperlink" Target="https://tinyurl.com/236mhy8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365BD-5059-7F46-BAA2-1F2EA16B0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da-DK" sz="5400" dirty="0"/>
              <a:t>Modspil og spilføring</a:t>
            </a:r>
            <a:br>
              <a:rPr lang="da-DK" sz="5400" dirty="0"/>
            </a:br>
            <a:r>
              <a:rPr lang="da-DK" sz="5400" dirty="0"/>
              <a:t> </a:t>
            </a:r>
            <a:r>
              <a:rPr lang="da-DK" sz="2700" dirty="0"/>
              <a:t>fem små tip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8A7E3D-A3C7-EE48-B167-F1481DB5FD6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3" y="1368360"/>
            <a:ext cx="3362141" cy="33621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63169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B359E-8477-4420-AF1B-71E16A79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 dine trumfer med omtanke</a:t>
            </a:r>
            <a:br>
              <a:rPr lang="da-DK" dirty="0"/>
            </a:br>
            <a:r>
              <a:rPr lang="da-DK" sz="1800" dirty="0"/>
              <a:t>- hvad kan trumfer bruges til?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328FC2-35BF-6256-FCDB-F86005A0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>
                <a:latin typeface="Roboto" panose="02000000000000000000" pitchFamily="2" charset="0"/>
              </a:rPr>
              <a:t>Syd er i 6♠️ med klør dame i udspil – spilleplan for 12 stik!</a:t>
            </a:r>
          </a:p>
          <a:p>
            <a:pPr marL="0" indent="0">
              <a:buNone/>
            </a:pPr>
            <a:r>
              <a:rPr lang="da-DK" b="0" i="0" dirty="0">
                <a:effectLst/>
                <a:latin typeface="Roboto" panose="02000000000000000000" pitchFamily="2" charset="0"/>
                <a:hlinkClick r:id="rId2"/>
              </a:rPr>
              <a:t>https://tinyurl.com/2akepdx2</a:t>
            </a:r>
            <a:endParaRPr lang="da-DK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da-DK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da-DK" dirty="0">
                <a:latin typeface="Roboto" panose="02000000000000000000" pitchFamily="2" charset="0"/>
              </a:rPr>
              <a:t>Syd er i 6♥️ med klør 2 i udspil – spilleplan for 12 stik!</a:t>
            </a:r>
          </a:p>
          <a:p>
            <a:pPr marL="0" indent="0">
              <a:buNone/>
            </a:pPr>
            <a:r>
              <a:rPr lang="da-DK" b="0" i="0" dirty="0">
                <a:effectLst/>
                <a:latin typeface="Roboto" panose="02000000000000000000" pitchFamily="2" charset="0"/>
                <a:hlinkClick r:id="rId3"/>
              </a:rPr>
              <a:t>https://tinyurl.com/2872mrpp</a:t>
            </a:r>
            <a:endParaRPr lang="da-DK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da-DK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da-DK" dirty="0">
                <a:latin typeface="Roboto" panose="02000000000000000000" pitchFamily="2" charset="0"/>
              </a:rPr>
              <a:t>Syd er i 4♥️ med spar bonde i udspil – spilleplan for 10 stik!</a:t>
            </a:r>
          </a:p>
          <a:p>
            <a:pPr marL="0" indent="0">
              <a:buNone/>
            </a:pPr>
            <a:r>
              <a:rPr lang="da-DK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https://tinyurl.com/26f38jkd</a:t>
            </a:r>
            <a:endParaRPr lang="da-DK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da-DK" dirty="0">
              <a:latin typeface="Roboto" panose="02000000000000000000" pitchFamily="2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1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B210A-115C-FB7C-3D33-4F3E3453B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09303-164A-977F-2EB2-3784F2F7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seje nier</a:t>
            </a:r>
            <a:br>
              <a:rPr lang="da-DK" dirty="0"/>
            </a:br>
            <a:r>
              <a:rPr lang="da-DK" dirty="0"/>
              <a:t>- </a:t>
            </a:r>
            <a:r>
              <a:rPr lang="da-DK" sz="1800" dirty="0"/>
              <a:t>der er ofte ekstra stikpotentiale i en 9’er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4B3146-187C-9DBB-854D-35EC3FCE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a-DK" b="0" i="0" dirty="0">
              <a:effectLst/>
              <a:latin typeface="Roboto" panose="02000000000000000000" pitchFamily="2" charset="0"/>
              <a:hlinkClick r:id="rId2"/>
            </a:endParaRPr>
          </a:p>
          <a:p>
            <a:pPr marL="0" indent="0">
              <a:buNone/>
            </a:pPr>
            <a:r>
              <a:rPr lang="da-DK" dirty="0">
                <a:latin typeface="Roboto" panose="02000000000000000000" pitchFamily="2" charset="0"/>
              </a:rPr>
              <a:t>Syd er i 6♠️ med klør dame i udspil – spilleplan for 12 stik!</a:t>
            </a:r>
            <a:endParaRPr lang="da-DK" b="0" i="0" dirty="0">
              <a:effectLst/>
              <a:latin typeface="Roboto" panose="02000000000000000000" pitchFamily="2" charset="0"/>
              <a:hlinkClick r:id="rId2"/>
            </a:endParaRPr>
          </a:p>
          <a:p>
            <a:r>
              <a:rPr lang="da-DK" b="0" i="0" dirty="0">
                <a:effectLst/>
                <a:latin typeface="Roboto" panose="02000000000000000000" pitchFamily="2" charset="0"/>
                <a:hlinkClick r:id="rId2"/>
              </a:rPr>
              <a:t>https://tinyurl.com/2bmfbejo</a:t>
            </a:r>
            <a:endParaRPr lang="da-DK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da-DK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da-DK" dirty="0">
                <a:latin typeface="Roboto" panose="02000000000000000000" pitchFamily="2" charset="0"/>
              </a:rPr>
              <a:t>Et vanskeligt modspil fra syds perspektiv</a:t>
            </a:r>
          </a:p>
          <a:p>
            <a:pPr marL="0" indent="0">
              <a:buNone/>
            </a:pPr>
            <a:r>
              <a:rPr lang="da-DK" b="0" i="0" dirty="0">
                <a:effectLst/>
                <a:latin typeface="Roboto" panose="02000000000000000000" pitchFamily="2" charset="0"/>
                <a:hlinkClick r:id="rId3"/>
              </a:rPr>
              <a:t>https://tinyurl.com/25fhzetz</a:t>
            </a:r>
            <a:endParaRPr lang="da-DK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da-DK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da-DK" dirty="0">
                <a:latin typeface="Roboto" panose="02000000000000000000" pitchFamily="2" charset="0"/>
              </a:rPr>
              <a:t>Nord er i 4♥️ - hvordan kan en nier hjælpe os til 10 stik!</a:t>
            </a:r>
          </a:p>
          <a:p>
            <a:pPr marL="0" indent="0">
              <a:buNone/>
            </a:pPr>
            <a:r>
              <a:rPr lang="da-DK" b="0" i="0" dirty="0">
                <a:effectLst/>
                <a:latin typeface="Roboto" panose="02000000000000000000" pitchFamily="2" charset="0"/>
                <a:hlinkClick r:id="rId4"/>
              </a:rPr>
              <a:t>https://tinyurl.com/2893owbt</a:t>
            </a:r>
            <a:endParaRPr lang="da-DK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60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FF17A-4D8E-9B4B-38D9-F7A52564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seje nier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D1D949-62E5-960E-B36F-7217CE2F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err="1">
                <a:latin typeface="Roboto" panose="02000000000000000000" pitchFamily="2" charset="0"/>
              </a:rPr>
              <a:t>Safespil</a:t>
            </a:r>
            <a:r>
              <a:rPr lang="da-DK" dirty="0">
                <a:latin typeface="Roboto" panose="02000000000000000000" pitchFamily="2" charset="0"/>
              </a:rPr>
              <a:t> 2 – Stadig nord – men vi vender </a:t>
            </a:r>
            <a:r>
              <a:rPr lang="da-DK" dirty="0" err="1">
                <a:latin typeface="Roboto" panose="02000000000000000000" pitchFamily="2" charset="0"/>
              </a:rPr>
              <a:t>sitsen</a:t>
            </a:r>
            <a:endParaRPr lang="da-DK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da-DK" b="0" i="0" dirty="0">
                <a:effectLst/>
                <a:latin typeface="Roboto" panose="02000000000000000000" pitchFamily="2" charset="0"/>
                <a:hlinkClick r:id="rId2"/>
              </a:rPr>
              <a:t>https://tinyurl.com/2buuzepk</a:t>
            </a:r>
            <a:endParaRPr lang="da-DK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da-DK" dirty="0">
                <a:latin typeface="Roboto" panose="02000000000000000000" pitchFamily="2" charset="0"/>
              </a:rPr>
              <a:t>Nord er i 3NT – plan for 9 stik!</a:t>
            </a:r>
            <a:endParaRPr lang="da-DK" b="0" i="0" dirty="0">
              <a:effectLst/>
              <a:latin typeface="Roboto" panose="02000000000000000000" pitchFamily="2" charset="0"/>
              <a:hlinkClick r:id="rId3"/>
            </a:endParaRPr>
          </a:p>
          <a:p>
            <a:pPr marL="0" indent="0">
              <a:buNone/>
            </a:pPr>
            <a:r>
              <a:rPr lang="da-DK" b="0" i="0" dirty="0">
                <a:effectLst/>
                <a:latin typeface="Roboto" panose="02000000000000000000" pitchFamily="2" charset="0"/>
                <a:hlinkClick r:id="rId3"/>
              </a:rPr>
              <a:t>https://tinyurl.com/26ylqulb</a:t>
            </a:r>
            <a:endParaRPr lang="da-DK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da-DK" sz="24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da-DK" sz="2400" dirty="0">
                <a:latin typeface="Roboto" panose="02000000000000000000" pitchFamily="2" charset="0"/>
              </a:rPr>
              <a:t>Sidst men ikke mindst:</a:t>
            </a:r>
          </a:p>
          <a:p>
            <a:pPr marL="0" indent="0">
              <a:buNone/>
            </a:pPr>
            <a:r>
              <a:rPr lang="da-DK" sz="2400" dirty="0">
                <a:latin typeface="Roboto" panose="02000000000000000000" pitchFamily="2" charset="0"/>
              </a:rPr>
              <a:t>Bedste spilleplan: Du skal have  et stik med ♥️ D32 på bordet og ♥️ B94 på hånden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97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0BFEC-D2EA-8D63-4823-6FE35B5A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da-DK" sz="3000"/>
              <a:t>Parturnering</a:t>
            </a:r>
            <a:br>
              <a:rPr lang="da-DK" sz="3000"/>
            </a:br>
            <a:r>
              <a:rPr lang="da-DK" sz="3000"/>
              <a:t>- pres så mange stik som muligt ud af kortene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DB9507-4EF2-8381-CBBF-4449A2ED7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00301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3200" dirty="0"/>
              <a:t>Nu er det slut med </a:t>
            </a:r>
            <a:r>
              <a:rPr lang="da-DK" sz="3200" dirty="0" err="1"/>
              <a:t>safespil</a:t>
            </a:r>
            <a:r>
              <a:rPr lang="da-DK" sz="3200" dirty="0"/>
              <a:t>. Du skal i de næste opgaver have den positive hat på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7B733C3F-9682-42F2-95C8-440BBDB77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9537" y="2012810"/>
            <a:ext cx="3108945" cy="3453535"/>
            <a:chOff x="7807230" y="2012810"/>
            <a:chExt cx="3251252" cy="3459865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7DAA79E5-501E-47F1-B927-7C05579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FF65AAE0-FA0E-4FC3-95C8-629AB654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ombrero Hat Grøn til 49 kr. på Temashop.dk">
            <a:extLst>
              <a:ext uri="{FF2B5EF4-FFF2-40B4-BE49-F238E27FC236}">
                <a16:creationId xmlns:a16="http://schemas.microsoft.com/office/drawing/2014/main" id="{51FFC89D-0415-F517-AF94-7FDCE8E2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r="4054" b="2"/>
          <a:stretch/>
        </p:blipFill>
        <p:spPr bwMode="auto">
          <a:xfrm>
            <a:off x="8128756" y="2174242"/>
            <a:ext cx="2762372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Stikpotentiale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18" y="2167510"/>
            <a:ext cx="2804339" cy="1629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Hvor mange stik er der her?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19" y="4312518"/>
            <a:ext cx="1225009" cy="16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549" y="4360089"/>
            <a:ext cx="1225010" cy="16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45" y="2167588"/>
            <a:ext cx="1173215" cy="16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77" y="4355336"/>
            <a:ext cx="1225010" cy="16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167" y="4355336"/>
            <a:ext cx="1225009" cy="16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2" y="2167510"/>
            <a:ext cx="1225010" cy="16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34" y="2167510"/>
            <a:ext cx="1221881" cy="16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84" y="4360082"/>
            <a:ext cx="1225010" cy="16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4310179"/>
            <a:ext cx="1225010" cy="16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E58D117-899F-0132-DBDC-9E4085082C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638167" y="4355336"/>
            <a:ext cx="1246058" cy="172127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B6BD86-39E3-F8E5-F9C5-A2C38A21CA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097292" y="2167510"/>
            <a:ext cx="1246058" cy="172127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D921598-492C-FD93-52D0-E009EA21B7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663226" y="2167510"/>
            <a:ext cx="1246058" cy="172127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112FA02-D18E-4C77-14C9-2D7FE9D62E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174549" y="4355336"/>
            <a:ext cx="1246058" cy="1721271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76C8E7DA-01C8-030F-54CE-D6EF65306833}"/>
              </a:ext>
            </a:extLst>
          </p:cNvPr>
          <p:cNvSpPr txBox="1">
            <a:spLocks/>
          </p:cNvSpPr>
          <p:nvPr/>
        </p:nvSpPr>
        <p:spPr>
          <a:xfrm>
            <a:off x="8562143" y="2304927"/>
            <a:ext cx="1076024" cy="567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Bord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437A4A7-7E44-38DB-9B5A-7F03EF86C837}"/>
              </a:ext>
            </a:extLst>
          </p:cNvPr>
          <p:cNvSpPr txBox="1">
            <a:spLocks/>
          </p:cNvSpPr>
          <p:nvPr/>
        </p:nvSpPr>
        <p:spPr>
          <a:xfrm>
            <a:off x="309645" y="4932230"/>
            <a:ext cx="1076024" cy="567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Hånd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2D6A24BD-9C73-AE6B-ED5C-7CF49FF90712}"/>
              </a:ext>
            </a:extLst>
          </p:cNvPr>
          <p:cNvSpPr txBox="1">
            <a:spLocks/>
          </p:cNvSpPr>
          <p:nvPr/>
        </p:nvSpPr>
        <p:spPr>
          <a:xfrm>
            <a:off x="176645" y="3426031"/>
            <a:ext cx="2946283" cy="9458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Og rest – i alt 5stik</a:t>
            </a:r>
          </a:p>
        </p:txBody>
      </p:sp>
    </p:spTree>
    <p:extLst>
      <p:ext uri="{BB962C8B-B14F-4D97-AF65-F5344CB8AC3E}">
        <p14:creationId xmlns:p14="http://schemas.microsoft.com/office/powerpoint/2010/main" val="33994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Hvor mange stik er der her?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54" y="3107305"/>
            <a:ext cx="2669157" cy="2603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Optimer og bevar kontrollen</a:t>
            </a:r>
          </a:p>
          <a:p>
            <a:pPr marL="0" indent="0">
              <a:buNone/>
            </a:pPr>
            <a:endParaRPr lang="da-DK" sz="2400" b="1" dirty="0"/>
          </a:p>
          <a:p>
            <a:pPr marL="0" indent="0">
              <a:buNone/>
            </a:pPr>
            <a:r>
              <a:rPr lang="da-DK" sz="2400" b="1" dirty="0"/>
              <a:t>Til i alt 2 stik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76" y="1883849"/>
            <a:ext cx="1376121" cy="18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88" y="4023304"/>
            <a:ext cx="1376121" cy="18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40" y="1913129"/>
            <a:ext cx="1354160" cy="1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10" y="4023304"/>
            <a:ext cx="1354159" cy="180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40" y="4023508"/>
            <a:ext cx="1354160" cy="1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29" y="1913129"/>
            <a:ext cx="1354160" cy="1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E46FF31-6CBB-CED5-07CC-E41F2FAD71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758475" y="1883849"/>
            <a:ext cx="1415733" cy="186492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659AA22-796B-2E78-2D38-78683417D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568253" y="3993208"/>
            <a:ext cx="1415733" cy="18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Hvor mange stik ?</a:t>
            </a:r>
            <a:br>
              <a:rPr lang="da-DK" dirty="0"/>
            </a:br>
            <a:r>
              <a:rPr lang="da-DK" dirty="0"/>
              <a:t> - </a:t>
            </a:r>
            <a:r>
              <a:rPr lang="da-DK" sz="1800" dirty="0"/>
              <a:t>Der er ingen forbindelsesproblemer!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67" y="4187536"/>
            <a:ext cx="1409341" cy="18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67" y="4187537"/>
            <a:ext cx="1409340" cy="18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09" y="1974227"/>
            <a:ext cx="1409341" cy="19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25" y="4187536"/>
            <a:ext cx="1409340" cy="18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09" y="4174358"/>
            <a:ext cx="1409341" cy="18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25" y="1973507"/>
            <a:ext cx="1409341" cy="19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67" y="1973507"/>
            <a:ext cx="1409341" cy="19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79B7FB3-33BE-D2C1-5E28-14C07F967CD4}"/>
              </a:ext>
            </a:extLst>
          </p:cNvPr>
          <p:cNvSpPr txBox="1"/>
          <p:nvPr/>
        </p:nvSpPr>
        <p:spPr>
          <a:xfrm>
            <a:off x="463883" y="2235364"/>
            <a:ext cx="2814453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/>
              <a:t>Du endte med kun at afgive stik til spar es og fik sidste stik på spar 3! – i alt tre stik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1C762D9-2E6D-A1AC-650A-F05CD43782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874508" y="4174358"/>
            <a:ext cx="1557541" cy="205172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38682B3-C931-6569-E2EE-E2DDF0EB2D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570167" y="1928683"/>
            <a:ext cx="1557541" cy="205172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2168C49-4C3A-E852-A5CB-A940D8F925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607216" y="4174357"/>
            <a:ext cx="1557541" cy="205172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F362626-0EBD-B83B-5EB2-FDFA6856ED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823310" y="1950035"/>
            <a:ext cx="1557541" cy="205172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08D21C6-BB8A-7C86-CC48-D8DAC3416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75356" y="4174356"/>
            <a:ext cx="1557541" cy="20517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3F86966-6920-A419-9ACD-8C34066F8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82870" y="1928683"/>
            <a:ext cx="1557541" cy="205172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DEAE1B5D-5ECF-1E6C-0BCF-75CAF1E603FC}"/>
              </a:ext>
            </a:extLst>
          </p:cNvPr>
          <p:cNvSpPr txBox="1"/>
          <p:nvPr/>
        </p:nvSpPr>
        <p:spPr>
          <a:xfrm>
            <a:off x="420366" y="4406569"/>
            <a:ext cx="285797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/>
              <a:t>Det krævede en bagatel af spar es i plads og sparerne 3-3 – odds 21%</a:t>
            </a:r>
          </a:p>
        </p:txBody>
      </p:sp>
    </p:spTree>
    <p:extLst>
      <p:ext uri="{BB962C8B-B14F-4D97-AF65-F5344CB8AC3E}">
        <p14:creationId xmlns:p14="http://schemas.microsoft.com/office/powerpoint/2010/main" val="40419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Knibning for flest stik</a:t>
            </a:r>
            <a:br>
              <a:rPr lang="da-DK" dirty="0"/>
            </a:br>
            <a:r>
              <a:rPr lang="da-DK" dirty="0"/>
              <a:t> </a:t>
            </a:r>
            <a:r>
              <a:rPr lang="da-DK" sz="1600" dirty="0"/>
              <a:t>optimer dine chancer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2" y="2210513"/>
            <a:ext cx="3205931" cy="1460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/>
              <a:t>Hvor mange stik kan du få her?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82" y="4550069"/>
            <a:ext cx="1391933" cy="18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44" y="4550069"/>
            <a:ext cx="1391933" cy="18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68" y="1971637"/>
            <a:ext cx="1391933" cy="19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93" y="1984006"/>
            <a:ext cx="1391933" cy="19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25" y="4550071"/>
            <a:ext cx="1391932" cy="18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45" y="1971637"/>
            <a:ext cx="1391933" cy="19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01" y="4550069"/>
            <a:ext cx="1391933" cy="18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DF4C230-D204-132A-FAEB-DE1C207BCA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783916" y="4452161"/>
            <a:ext cx="1557541" cy="20517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4D181B2-A5E7-AB89-D75D-53E36B6CE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075201" y="1951664"/>
            <a:ext cx="1557541" cy="205172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B8EA20E-3D9E-633A-1B31-7354D4B73C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173835" y="4452160"/>
            <a:ext cx="1557541" cy="205172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9B42F08-CFD7-8D76-F4BA-E1FE171C4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58124" y="1916812"/>
            <a:ext cx="1557541" cy="205172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16868A7-7D29-39F5-6A60-FAD4A4EF58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24901" y="4452159"/>
            <a:ext cx="1557541" cy="205172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52760E2-E5BC-835F-EF07-5BFC5DF8FF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644260" y="1907829"/>
            <a:ext cx="1557541" cy="2051723"/>
          </a:xfrm>
          <a:prstGeom prst="rect">
            <a:avLst/>
          </a:prstGeom>
        </p:spPr>
      </p:pic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D53EDEB6-9E57-044D-8EB3-94EBA84A7445}"/>
              </a:ext>
            </a:extLst>
          </p:cNvPr>
          <p:cNvSpPr txBox="1">
            <a:spLocks/>
          </p:cNvSpPr>
          <p:nvPr/>
        </p:nvSpPr>
        <p:spPr>
          <a:xfrm>
            <a:off x="9436821" y="1984006"/>
            <a:ext cx="2627377" cy="1458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/>
              <a:t>Sparerne 3-3 og begge honnører i plads – så står spar 8 – odds 11%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1466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Kombiner opspil og Knibning</a:t>
            </a:r>
            <a:br>
              <a:rPr lang="da-DK" dirty="0"/>
            </a:b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9" y="2048111"/>
            <a:ext cx="1901221" cy="1281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/>
              <a:t>Spilleplan!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87" y="4408066"/>
            <a:ext cx="1468055" cy="19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10" y="4408066"/>
            <a:ext cx="1468055" cy="19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4391069"/>
            <a:ext cx="1468055" cy="20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6" y="2030955"/>
            <a:ext cx="1468055" cy="19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42" y="2048111"/>
            <a:ext cx="1468055" cy="19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34" y="2030956"/>
            <a:ext cx="1468055" cy="19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2030959"/>
            <a:ext cx="1468055" cy="19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6" y="4408066"/>
            <a:ext cx="1468055" cy="19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DA4C4AF-92F0-9B6F-F7C2-DEC29340A0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644998" y="2000953"/>
            <a:ext cx="1557541" cy="205172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709A5E2-5D38-9CC5-0C71-D61848D262B4}"/>
              </a:ext>
            </a:extLst>
          </p:cNvPr>
          <p:cNvSpPr txBox="1"/>
          <p:nvPr/>
        </p:nvSpPr>
        <p:spPr>
          <a:xfrm>
            <a:off x="247574" y="3303042"/>
            <a:ext cx="3112015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Når honnørerne er fordelt så spil væk fra knibningen – 3 stik med spar es og bonde i plads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A0A41C4-ADB2-39DA-3552-B26E8DD399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668274" y="4352115"/>
            <a:ext cx="1557541" cy="205172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FB2A33C-B6CA-25B4-AADD-9CA01AED2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910459" y="4383164"/>
            <a:ext cx="1557541" cy="205172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974349F-D716-8213-1B31-1F1DE8AC14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317229" y="2000952"/>
            <a:ext cx="1557541" cy="20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A45B0-0BBA-6A84-E326-08B3E116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før vi spiller tre spil?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1435B7-9731-F109-791D-D0F8926FD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Spil 1 – 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Syd har udfordringen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Kontrakt: 4♠️ i Syd</a:t>
            </a:r>
          </a:p>
          <a:p>
            <a:pPr marL="0" indent="0">
              <a:buNone/>
            </a:pPr>
            <a:endParaRPr lang="da-DK" sz="2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Udspil: ♥️2 </a:t>
            </a:r>
          </a:p>
          <a:p>
            <a:pPr marL="0" indent="0">
              <a:buNone/>
            </a:pPr>
            <a:r>
              <a:rPr lang="da-DK" sz="24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http://tinyurl.com/ykkxjn69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Tema: </a:t>
            </a:r>
            <a:r>
              <a:rPr lang="da-DK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Safespil</a:t>
            </a:r>
            <a:r>
              <a:rPr lang="da-DK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en trumfkontrakt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59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C1BBB-EDE5-ADD6-A120-2056CA31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 over formiddagens emner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2AC2CE-352C-E921-67FE-D25447D6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1. Udspil</a:t>
            </a:r>
          </a:p>
          <a:p>
            <a:pPr marL="0" indent="0">
              <a:buNone/>
            </a:pPr>
            <a:r>
              <a:rPr lang="da-DK" dirty="0"/>
              <a:t>- få styr på aftalerne</a:t>
            </a:r>
          </a:p>
          <a:p>
            <a:pPr marL="0" indent="0">
              <a:buNone/>
            </a:pPr>
            <a:r>
              <a:rPr lang="da-DK" dirty="0"/>
              <a:t>2. Første afkast</a:t>
            </a:r>
          </a:p>
          <a:p>
            <a:pPr marL="0" indent="0">
              <a:buNone/>
            </a:pPr>
            <a:r>
              <a:rPr lang="da-DK" dirty="0"/>
              <a:t> - forstår i signalerne fra makker?</a:t>
            </a:r>
          </a:p>
          <a:p>
            <a:pPr marL="0" indent="0">
              <a:buNone/>
            </a:pPr>
            <a:r>
              <a:rPr lang="da-DK" dirty="0"/>
              <a:t>3. Passivt eller aktivt modspil?</a:t>
            </a:r>
          </a:p>
          <a:p>
            <a:pPr>
              <a:buFontTx/>
              <a:buChar char="-"/>
            </a:pPr>
            <a:r>
              <a:rPr lang="da-DK" dirty="0"/>
              <a:t>Lad spilfører selv løse sine problemer eller træk jeres stik før det er for sent!?</a:t>
            </a:r>
          </a:p>
          <a:p>
            <a:pPr marL="0" indent="0">
              <a:buNone/>
            </a:pPr>
            <a:r>
              <a:rPr lang="da-DK" dirty="0"/>
              <a:t>4. Lidt om spilføring</a:t>
            </a:r>
          </a:p>
          <a:p>
            <a:pPr marL="0" indent="0">
              <a:buNone/>
            </a:pPr>
            <a:r>
              <a:rPr lang="da-DK" dirty="0"/>
              <a:t>5. Spilføring i parturnering </a:t>
            </a:r>
          </a:p>
        </p:txBody>
      </p:sp>
    </p:spTree>
    <p:extLst>
      <p:ext uri="{BB962C8B-B14F-4D97-AF65-F5344CB8AC3E}">
        <p14:creationId xmlns:p14="http://schemas.microsoft.com/office/powerpoint/2010/main" val="10593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06563-734C-B4BF-D0B9-8421C88D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2</a:t>
            </a:r>
            <a:br>
              <a:rPr lang="da-DK" dirty="0"/>
            </a:br>
            <a:r>
              <a:rPr lang="da-DK" sz="1800" dirty="0"/>
              <a:t>Nord har udfordringen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DEB80C-C29F-F65E-B9AD-5F8092F18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Kontrakt </a:t>
            </a:r>
          </a:p>
          <a:p>
            <a:pPr marL="0" indent="0">
              <a:buNone/>
            </a:pPr>
            <a:r>
              <a:rPr lang="da-DK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Nord: 3NT </a:t>
            </a:r>
          </a:p>
          <a:p>
            <a:pPr marL="0" indent="0">
              <a:buNone/>
            </a:pPr>
            <a:endParaRPr lang="da-DK" sz="2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Udspil: ♠️ 9 eller ♠️10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400" u="sng" kern="100" dirty="0">
              <a:solidFill>
                <a:srgbClr val="0000FF"/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da-DK" sz="2400" u="sng" kern="100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http://tinyurl.com/yrfo8xrs</a:t>
            </a:r>
            <a:endParaRPr lang="da-DK" sz="2400" u="sng" kern="100" dirty="0">
              <a:solidFill>
                <a:srgbClr val="0000FF"/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400" u="sng" kern="100" dirty="0">
              <a:solidFill>
                <a:srgbClr val="0000F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Tema: M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odspillet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75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4C085-2300-3C6D-2C34-549E3B7F6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FA2FE-C853-9ACA-8323-7C41438B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3</a:t>
            </a:r>
            <a:br>
              <a:rPr lang="da-DK" dirty="0"/>
            </a:br>
            <a:r>
              <a:rPr lang="da-DK" sz="1800" dirty="0"/>
              <a:t>Syd har udfordringen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2B7F8E-EBB8-9C0F-01D6-0236ADF6F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Kontrakt: Syd: 4♠️  doblet</a:t>
            </a:r>
          </a:p>
          <a:p>
            <a:pPr marL="0" indent="0">
              <a:buNone/>
            </a:pPr>
            <a:endParaRPr lang="da-DK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hjerter es i udspil</a:t>
            </a:r>
          </a:p>
          <a:p>
            <a:pPr marL="0" indent="0">
              <a:buNone/>
            </a:pPr>
            <a:r>
              <a:rPr lang="da-DK" sz="2000" u="sng" kern="100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http://tinyurl.com/yla5clfd</a:t>
            </a:r>
            <a:endParaRPr lang="da-DK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Tema: bevar kontrollen/</a:t>
            </a:r>
            <a:r>
              <a:rPr lang="da-DK" dirty="0" err="1"/>
              <a:t>safe</a:t>
            </a:r>
            <a:r>
              <a:rPr lang="da-DK" dirty="0"/>
              <a:t> spil</a:t>
            </a:r>
          </a:p>
        </p:txBody>
      </p:sp>
    </p:spTree>
    <p:extLst>
      <p:ext uri="{BB962C8B-B14F-4D97-AF65-F5344CB8AC3E}">
        <p14:creationId xmlns:p14="http://schemas.microsoft.com/office/powerpoint/2010/main" val="40697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7523A-B11C-2211-AD3F-8C109B1C5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E56EF-3434-DA75-B976-97A9846D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4</a:t>
            </a:r>
            <a:br>
              <a:rPr lang="da-DK" dirty="0"/>
            </a:br>
            <a:r>
              <a:rPr lang="da-DK" sz="1800" dirty="0"/>
              <a:t>Øst har udfordringen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4F8832-5440-6137-221C-98593D01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 Kontrakt: Øst i 6NT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Udspil: ♥️ 10</a:t>
            </a:r>
          </a:p>
          <a:p>
            <a:pPr marL="0" indent="0">
              <a:buNone/>
            </a:pPr>
            <a:endParaRPr lang="da-DK" dirty="0">
              <a:hlinkClick r:id="rId2"/>
            </a:endParaRPr>
          </a:p>
          <a:p>
            <a:pPr marL="0" indent="0">
              <a:buNone/>
            </a:pPr>
            <a:r>
              <a:rPr lang="da-DK" u="sng" dirty="0">
                <a:hlinkClick r:id="rId2"/>
              </a:rPr>
              <a:t>https://tinyurl.com/yllttd4c</a:t>
            </a:r>
            <a:endParaRPr lang="da-DK" u="sng" dirty="0"/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r>
              <a:rPr lang="da-DK" dirty="0"/>
              <a:t>Tema: spil på alle chancer</a:t>
            </a:r>
            <a:endParaRPr lang="da-DK" u="sng" dirty="0"/>
          </a:p>
        </p:txBody>
      </p:sp>
    </p:spTree>
    <p:extLst>
      <p:ext uri="{BB962C8B-B14F-4D97-AF65-F5344CB8AC3E}">
        <p14:creationId xmlns:p14="http://schemas.microsoft.com/office/powerpoint/2010/main" val="14925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9E247-8964-3728-6D2D-59935AA89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F9515-59B3-5CA3-97EC-4F978321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5</a:t>
            </a:r>
            <a:br>
              <a:rPr lang="da-DK" dirty="0"/>
            </a:br>
            <a:r>
              <a:rPr lang="da-DK" sz="1800" dirty="0"/>
              <a:t>Syd har udfordringen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92E760-8E34-B7C9-E65A-A6773CC2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 </a:t>
            </a:r>
          </a:p>
          <a:p>
            <a:pPr marL="0" indent="0">
              <a:buNone/>
            </a:pPr>
            <a:r>
              <a:rPr lang="da-DK" dirty="0"/>
              <a:t>Kontrakt: Syd i 6NT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Udspil:  ♦️10</a:t>
            </a:r>
          </a:p>
          <a:p>
            <a:pPr marL="0" indent="0">
              <a:buNone/>
            </a:pPr>
            <a:r>
              <a:rPr lang="da-DK" u="sng" dirty="0">
                <a:hlinkClick r:id="rId2"/>
              </a:rPr>
              <a:t>http://tinyurl.com/yny9zshh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Tema: plej dine forbindelser</a:t>
            </a:r>
          </a:p>
        </p:txBody>
      </p:sp>
    </p:spTree>
    <p:extLst>
      <p:ext uri="{BB962C8B-B14F-4D97-AF65-F5344CB8AC3E}">
        <p14:creationId xmlns:p14="http://schemas.microsoft.com/office/powerpoint/2010/main" val="19948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0051C-D28B-743C-5DD4-55E176424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2ED67-3BA4-D117-7349-768C359A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6</a:t>
            </a:r>
            <a:br>
              <a:rPr lang="da-DK" dirty="0"/>
            </a:br>
            <a:r>
              <a:rPr lang="da-DK" sz="1800" dirty="0"/>
              <a:t>Syd har udfordringen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DB0EC6-4933-AAE3-BD0E-1FBFE2419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 Kontrakt: Syd i 3NT</a:t>
            </a:r>
          </a:p>
          <a:p>
            <a:pPr marL="0" indent="0">
              <a:buNone/>
            </a:pPr>
            <a:endParaRPr lang="da-DK" u="sng" dirty="0">
              <a:hlinkClick r:id="rId2"/>
            </a:endParaRPr>
          </a:p>
          <a:p>
            <a:pPr marL="0" indent="0">
              <a:buNone/>
            </a:pPr>
            <a:r>
              <a:rPr lang="da-DK" dirty="0"/>
              <a:t> Udspil: ♣️B</a:t>
            </a:r>
          </a:p>
          <a:p>
            <a:pPr marL="0" indent="0">
              <a:buNone/>
            </a:pPr>
            <a:endParaRPr lang="da-DK" u="sng" dirty="0">
              <a:hlinkClick r:id="rId2"/>
            </a:endParaRPr>
          </a:p>
          <a:p>
            <a:pPr marL="0" indent="0">
              <a:buNone/>
            </a:pPr>
            <a:r>
              <a:rPr lang="da-DK" u="sng" dirty="0">
                <a:hlinkClick r:id="rId2"/>
              </a:rPr>
              <a:t>https://tinyurl.com/283nk3et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Tema: Brug viden fra udspillet</a:t>
            </a:r>
          </a:p>
        </p:txBody>
      </p:sp>
    </p:spTree>
    <p:extLst>
      <p:ext uri="{BB962C8B-B14F-4D97-AF65-F5344CB8AC3E}">
        <p14:creationId xmlns:p14="http://schemas.microsoft.com/office/powerpoint/2010/main" val="24368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D32EF-B4CD-B341-4645-BDB08712C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5F50E-7105-6CB1-D564-34E08E7B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7</a:t>
            </a:r>
            <a:br>
              <a:rPr lang="da-DK" dirty="0"/>
            </a:br>
            <a:r>
              <a:rPr lang="da-DK" sz="1800" dirty="0"/>
              <a:t>Vest/øst har udfordringen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8EB8DA-4788-CD05-3920-698D3DE3C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Syd i 3NT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Udspil: Vest: ♠️2/♠️3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u="sng" kern="100" dirty="0">
              <a:solidFill>
                <a:srgbClr val="0000FF"/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da-DK" sz="1800" u="sng" kern="100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http://tinyurl.com/ypsnq92g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</a:t>
            </a: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Modspil/udspil fra honnører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5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4B07C-BADC-8E22-0A84-54866652A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FB654-FA6B-BD0E-BF56-EDA3FC44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8</a:t>
            </a:r>
            <a:br>
              <a:rPr lang="da-DK" dirty="0"/>
            </a:br>
            <a:r>
              <a:rPr lang="da-DK" sz="1800" dirty="0"/>
              <a:t>Syd har udfordringen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524009-B963-FBE8-B920-8FC3324A3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Syd i 3NT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Udspil ♥️5 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u="sng" dirty="0">
                <a:hlinkClick r:id="rId2"/>
              </a:rPr>
              <a:t>https://tinyurl.com/yoyvt96t</a:t>
            </a:r>
            <a:endParaRPr lang="da-DK" u="sng" dirty="0"/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r>
              <a:rPr lang="da-DK" dirty="0"/>
              <a:t>Tema: Forbindelser og skvis</a:t>
            </a:r>
          </a:p>
        </p:txBody>
      </p:sp>
    </p:spTree>
    <p:extLst>
      <p:ext uri="{BB962C8B-B14F-4D97-AF65-F5344CB8AC3E}">
        <p14:creationId xmlns:p14="http://schemas.microsoft.com/office/powerpoint/2010/main" val="13026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38BA7-9A4D-7CEF-4308-394613D2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76BA3-057E-ABCD-08B1-1EB19AFC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9</a:t>
            </a:r>
            <a:br>
              <a:rPr lang="da-DK" dirty="0"/>
            </a:br>
            <a:r>
              <a:rPr lang="da-DK" sz="1800" dirty="0"/>
              <a:t>Nord har udfordringen i en holdkamp!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1C132-E229-859A-B605-480B9ED09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Kontrakt: Nord 6♥️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Udspil: ♦️2 </a:t>
            </a:r>
          </a:p>
          <a:p>
            <a:pPr marL="0" indent="0">
              <a:buNone/>
            </a:pPr>
            <a:r>
              <a:rPr lang="da-DK" u="sng" dirty="0">
                <a:hlinkClick r:id="rId2"/>
              </a:rPr>
              <a:t>http://tinyurl.com/2x4cjl5j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Tema: plej dine forbindelser!</a:t>
            </a:r>
          </a:p>
        </p:txBody>
      </p:sp>
    </p:spTree>
    <p:extLst>
      <p:ext uri="{BB962C8B-B14F-4D97-AF65-F5344CB8AC3E}">
        <p14:creationId xmlns:p14="http://schemas.microsoft.com/office/powerpoint/2010/main" val="38418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D4B8-CCE4-FB62-84CC-5C3491C7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F7CCB-475D-F9DA-9DD3-9BADAC2E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10</a:t>
            </a:r>
            <a:br>
              <a:rPr lang="da-DK" dirty="0"/>
            </a:br>
            <a:r>
              <a:rPr lang="da-DK" sz="1800" dirty="0"/>
              <a:t>Nord har udfordringen i en holdkamp!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E9551E-EE76-FCE2-51A6-01A7FEDF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Nord spille 3 NT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Udspil ♥️ D</a:t>
            </a:r>
          </a:p>
          <a:p>
            <a:pPr marL="0" indent="0">
              <a:buNone/>
            </a:pPr>
            <a:r>
              <a:rPr lang="da-DK" u="sng" dirty="0">
                <a:hlinkClick r:id="rId2"/>
              </a:rPr>
              <a:t>https://tinyurl.com/2xon3qmz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Tema: når alt </a:t>
            </a:r>
            <a:r>
              <a:rPr lang="da-DK" dirty="0" err="1"/>
              <a:t>tilsyneledende</a:t>
            </a:r>
            <a:r>
              <a:rPr lang="da-DK" dirty="0"/>
              <a:t> går galt! </a:t>
            </a:r>
          </a:p>
        </p:txBody>
      </p:sp>
    </p:spTree>
    <p:extLst>
      <p:ext uri="{BB962C8B-B14F-4D97-AF65-F5344CB8AC3E}">
        <p14:creationId xmlns:p14="http://schemas.microsoft.com/office/powerpoint/2010/main" val="36389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0CFD7-E7FB-B8F5-E88F-5DC995D1E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18B54-8E8A-FE6B-14F1-CF3DC0FA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11</a:t>
            </a:r>
            <a:br>
              <a:rPr lang="da-DK" dirty="0"/>
            </a:br>
            <a:r>
              <a:rPr lang="da-DK" sz="1800" dirty="0"/>
              <a:t>Nord har udfordringen i en holdkamp!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1525C-1AD8-8B8B-B790-B9080E918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Kontrakt: Nord 4♠️</a:t>
            </a:r>
          </a:p>
          <a:p>
            <a:pPr marL="0" indent="0">
              <a:buNone/>
            </a:pPr>
            <a:endParaRPr lang="da-DK" u="sng" dirty="0">
              <a:hlinkClick r:id="rId2"/>
            </a:endParaRPr>
          </a:p>
          <a:p>
            <a:pPr marL="0" indent="0">
              <a:buNone/>
            </a:pPr>
            <a:r>
              <a:rPr lang="da-DK" dirty="0"/>
              <a:t>Udspil ♥️K</a:t>
            </a:r>
            <a:endParaRPr lang="da-DK" u="sng" dirty="0">
              <a:hlinkClick r:id="rId2"/>
            </a:endParaRPr>
          </a:p>
          <a:p>
            <a:pPr marL="0" indent="0">
              <a:buNone/>
            </a:pPr>
            <a:endParaRPr lang="da-DK" u="sng" dirty="0">
              <a:hlinkClick r:id="rId2"/>
            </a:endParaRPr>
          </a:p>
          <a:p>
            <a:pPr marL="0" indent="0">
              <a:buNone/>
            </a:pPr>
            <a:r>
              <a:rPr lang="da-DK" u="sng" dirty="0">
                <a:hlinkClick r:id="rId2"/>
              </a:rPr>
              <a:t>https://tinyurl.com/28czega6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Tema: planlæg efter meldingerne</a:t>
            </a:r>
          </a:p>
        </p:txBody>
      </p:sp>
    </p:spTree>
    <p:extLst>
      <p:ext uri="{BB962C8B-B14F-4D97-AF65-F5344CB8AC3E}">
        <p14:creationId xmlns:p14="http://schemas.microsoft.com/office/powerpoint/2010/main" val="4367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2E1E1-C4D5-A5F2-D9EE-1AD04B80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31799"/>
            <a:ext cx="9603275" cy="1049235"/>
          </a:xfrm>
        </p:spPr>
        <p:txBody>
          <a:bodyPr>
            <a:normAutofit/>
          </a:bodyPr>
          <a:lstStyle/>
          <a:p>
            <a:r>
              <a:rPr lang="da-DK" b="1" dirty="0"/>
              <a:t>Udspil</a:t>
            </a:r>
            <a:br>
              <a:rPr lang="da-DK" b="1" dirty="0"/>
            </a:br>
            <a:r>
              <a:rPr lang="da-DK" sz="2700" dirty="0"/>
              <a:t>Hvilket kort spiller du ud 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FC76CE-1B6E-9588-4479-613B37328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DDCAD13-84F3-8AD1-E851-D17349C84670}"/>
              </a:ext>
            </a:extLst>
          </p:cNvPr>
          <p:cNvSpPr txBox="1"/>
          <p:nvPr/>
        </p:nvSpPr>
        <p:spPr>
          <a:xfrm>
            <a:off x="9567486" y="4206542"/>
            <a:ext cx="10833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♥️ 92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28D39B4-F2F9-6D34-49C4-4BEBFFCD4DE9}"/>
              </a:ext>
            </a:extLst>
          </p:cNvPr>
          <p:cNvSpPr txBox="1"/>
          <p:nvPr/>
        </p:nvSpPr>
        <p:spPr>
          <a:xfrm>
            <a:off x="5827149" y="4209669"/>
            <a:ext cx="16858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♥️ D1092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4115C2B-F40D-C12A-02F7-9A193ADD1A75}"/>
              </a:ext>
            </a:extLst>
          </p:cNvPr>
          <p:cNvSpPr txBox="1"/>
          <p:nvPr/>
        </p:nvSpPr>
        <p:spPr>
          <a:xfrm>
            <a:off x="2703010" y="4211582"/>
            <a:ext cx="14156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♥️ 9762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9B841FA-834A-99A6-EFEF-D18A03FAFFD1}"/>
              </a:ext>
            </a:extLst>
          </p:cNvPr>
          <p:cNvSpPr txBox="1"/>
          <p:nvPr/>
        </p:nvSpPr>
        <p:spPr>
          <a:xfrm>
            <a:off x="3409849" y="5261441"/>
            <a:ext cx="119176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♠️ 953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BC3CD2E-F7FA-1E91-737E-3C2EBB6CC373}"/>
              </a:ext>
            </a:extLst>
          </p:cNvPr>
          <p:cNvSpPr txBox="1"/>
          <p:nvPr/>
        </p:nvSpPr>
        <p:spPr>
          <a:xfrm>
            <a:off x="7088282" y="5204735"/>
            <a:ext cx="149656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♠️ DB53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71BDC8F-209C-A553-14FA-29E9F41D8172}"/>
              </a:ext>
            </a:extLst>
          </p:cNvPr>
          <p:cNvSpPr txBox="1"/>
          <p:nvPr/>
        </p:nvSpPr>
        <p:spPr>
          <a:xfrm>
            <a:off x="9567486" y="5204735"/>
            <a:ext cx="170528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♠️ E10953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96B8DC1-CF34-2DAC-5315-F0E1EE9192F9}"/>
              </a:ext>
            </a:extLst>
          </p:cNvPr>
          <p:cNvSpPr txBox="1"/>
          <p:nvPr/>
        </p:nvSpPr>
        <p:spPr>
          <a:xfrm>
            <a:off x="8124232" y="3348624"/>
            <a:ext cx="170528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♦️ EK953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D8B2E0B-951B-5680-6649-90BCDB1D624F}"/>
              </a:ext>
            </a:extLst>
          </p:cNvPr>
          <p:cNvSpPr txBox="1"/>
          <p:nvPr/>
        </p:nvSpPr>
        <p:spPr>
          <a:xfrm>
            <a:off x="1034601" y="2015732"/>
            <a:ext cx="68653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Først en runde: Har I samme aftale mod farve og NT?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62C0D58-401E-601C-8705-EBC9F9B4A2B8}"/>
              </a:ext>
            </a:extLst>
          </p:cNvPr>
          <p:cNvSpPr txBox="1"/>
          <p:nvPr/>
        </p:nvSpPr>
        <p:spPr>
          <a:xfrm>
            <a:off x="1563758" y="3379837"/>
            <a:ext cx="170528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♦️ 98532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994D8E1-197A-E91C-B939-61094A228A8F}"/>
              </a:ext>
            </a:extLst>
          </p:cNvPr>
          <p:cNvSpPr txBox="1"/>
          <p:nvPr/>
        </p:nvSpPr>
        <p:spPr>
          <a:xfrm>
            <a:off x="5028349" y="3351751"/>
            <a:ext cx="122440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♦️ 102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6C5E555-D7C6-21EE-5DE3-9F767ED1291E}"/>
              </a:ext>
            </a:extLst>
          </p:cNvPr>
          <p:cNvSpPr txBox="1"/>
          <p:nvPr/>
        </p:nvSpPr>
        <p:spPr>
          <a:xfrm>
            <a:off x="4016314" y="2562219"/>
            <a:ext cx="145968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♣️ K932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6901812-D280-5444-3AC1-0B9E7CB7B566}"/>
              </a:ext>
            </a:extLst>
          </p:cNvPr>
          <p:cNvSpPr txBox="1"/>
          <p:nvPr/>
        </p:nvSpPr>
        <p:spPr>
          <a:xfrm>
            <a:off x="846439" y="2548092"/>
            <a:ext cx="145968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♣️ K82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FB4FC6E-D9FD-B40C-AE6B-AF26B1A6A460}"/>
              </a:ext>
            </a:extLst>
          </p:cNvPr>
          <p:cNvSpPr txBox="1"/>
          <p:nvPr/>
        </p:nvSpPr>
        <p:spPr>
          <a:xfrm>
            <a:off x="6780510" y="2548092"/>
            <a:ext cx="17275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♣️ EDB32</a:t>
            </a:r>
          </a:p>
        </p:txBody>
      </p:sp>
    </p:spTree>
    <p:extLst>
      <p:ext uri="{BB962C8B-B14F-4D97-AF65-F5344CB8AC3E}">
        <p14:creationId xmlns:p14="http://schemas.microsoft.com/office/powerpoint/2010/main" val="26248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B972A-ED51-077A-68FB-0EAF9BAB8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35169-0A7B-3829-9C8A-D7B475D2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12</a:t>
            </a:r>
            <a:br>
              <a:rPr lang="da-DK" dirty="0"/>
            </a:br>
            <a:r>
              <a:rPr lang="da-DK" sz="1800" dirty="0"/>
              <a:t>Syd har udfordringen i en holdkamp!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D538A9-96D5-AB18-D989-56DCCD52F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Kontrakt: Syd 6♠️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Udspil ♠️8</a:t>
            </a:r>
          </a:p>
          <a:p>
            <a:pPr marL="0" indent="0">
              <a:buNone/>
            </a:pPr>
            <a:endParaRPr lang="da-DK" u="sng" dirty="0">
              <a:hlinkClick r:id="rId2"/>
            </a:endParaRPr>
          </a:p>
          <a:p>
            <a:pPr marL="0" indent="0">
              <a:buNone/>
            </a:pPr>
            <a:r>
              <a:rPr lang="da-DK" u="sng" dirty="0">
                <a:hlinkClick r:id="rId2"/>
              </a:rPr>
              <a:t>https://tinyurl.com/2cyepjjq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Tema: krydstrumf eller ej? </a:t>
            </a:r>
          </a:p>
        </p:txBody>
      </p:sp>
    </p:spTree>
    <p:extLst>
      <p:ext uri="{BB962C8B-B14F-4D97-AF65-F5344CB8AC3E}">
        <p14:creationId xmlns:p14="http://schemas.microsoft.com/office/powerpoint/2010/main" val="41182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5C437-AADA-1160-D3BD-9710521A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7E109-A297-351F-1C01-021DB670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13</a:t>
            </a:r>
            <a:br>
              <a:rPr lang="da-DK" dirty="0"/>
            </a:br>
            <a:r>
              <a:rPr lang="da-DK" sz="1800" dirty="0"/>
              <a:t>Syd har udfordringen i en parturnering i </a:t>
            </a:r>
            <a:r>
              <a:rPr lang="da-DK" sz="1800" dirty="0" err="1"/>
              <a:t>billund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A4501D-6728-A75F-4134-4A0EB0CA3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Kontrakt: Syd 4♠️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Udspil ♣︎3/6 </a:t>
            </a:r>
          </a:p>
          <a:p>
            <a:pPr marL="0" indent="0">
              <a:buNone/>
            </a:pPr>
            <a:endParaRPr lang="da-DK" u="sng" dirty="0">
              <a:hlinkClick r:id="rId2"/>
            </a:endParaRPr>
          </a:p>
          <a:p>
            <a:pPr marL="0" indent="0">
              <a:buNone/>
            </a:pPr>
            <a:r>
              <a:rPr lang="da-DK" u="sng" dirty="0">
                <a:hlinkClick r:id="rId2"/>
              </a:rPr>
              <a:t>https://tinyurl.com/2dlef8tg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Tema: Slutspil</a:t>
            </a:r>
          </a:p>
        </p:txBody>
      </p:sp>
    </p:spTree>
    <p:extLst>
      <p:ext uri="{BB962C8B-B14F-4D97-AF65-F5344CB8AC3E}">
        <p14:creationId xmlns:p14="http://schemas.microsoft.com/office/powerpoint/2010/main" val="30323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4E521-66A7-D192-5A00-538880BD9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4AF8B-E352-0B21-1E9C-73EF449D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14</a:t>
            </a:r>
            <a:br>
              <a:rPr lang="da-DK" dirty="0"/>
            </a:br>
            <a:r>
              <a:rPr lang="da-DK" sz="1800" dirty="0"/>
              <a:t>Syd har udfordringen i en holdturnering – svær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9B3F9F-2D85-381D-D866-40B21C20D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Kontrakt: Syd 6♦️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Udspil: ♣︎8/6</a:t>
            </a:r>
          </a:p>
          <a:p>
            <a:pPr marL="0" indent="0">
              <a:buNone/>
            </a:pPr>
            <a:endParaRPr lang="da-DK" u="sng" dirty="0">
              <a:hlinkClick r:id="rId2"/>
            </a:endParaRPr>
          </a:p>
          <a:p>
            <a:pPr marL="0" indent="0">
              <a:buNone/>
            </a:pPr>
            <a:r>
              <a:rPr lang="da-DK" u="sng" dirty="0">
                <a:hlinkClick r:id="rId2"/>
              </a:rPr>
              <a:t>http://tinyurl.com/yru9pdqv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Tema: optælling</a:t>
            </a:r>
          </a:p>
        </p:txBody>
      </p:sp>
    </p:spTree>
    <p:extLst>
      <p:ext uri="{BB962C8B-B14F-4D97-AF65-F5344CB8AC3E}">
        <p14:creationId xmlns:p14="http://schemas.microsoft.com/office/powerpoint/2010/main" val="407610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7D2DA-36B5-45FF-B603-1E7D49987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33392-DA0F-A80A-7BEF-17C36BC2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 15</a:t>
            </a:r>
            <a:br>
              <a:rPr lang="da-DK" dirty="0"/>
            </a:br>
            <a:r>
              <a:rPr lang="da-DK" sz="1800" dirty="0"/>
              <a:t>Syd har udfordringen i en holdturnering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F585F3-78D2-4797-B20F-B7D469E7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Kontrakt: Syd 6♠️</a:t>
            </a:r>
          </a:p>
          <a:p>
            <a:pPr marL="0" indent="0">
              <a:buNone/>
            </a:pPr>
            <a:endParaRPr lang="da-DK" dirty="0">
              <a:hlinkClick r:id="rId2"/>
            </a:endParaRPr>
          </a:p>
          <a:p>
            <a:pPr marL="0" indent="0">
              <a:buNone/>
            </a:pPr>
            <a:r>
              <a:rPr lang="da-DK" dirty="0"/>
              <a:t>Udspil: ♠️5</a:t>
            </a:r>
            <a:endParaRPr lang="da-DK" dirty="0">
              <a:hlinkClick r:id="rId2"/>
            </a:endParaRPr>
          </a:p>
          <a:p>
            <a:pPr marL="0" indent="0">
              <a:buNone/>
            </a:pPr>
            <a:endParaRPr lang="da-DK" dirty="0">
              <a:hlinkClick r:id="rId2"/>
            </a:endParaRPr>
          </a:p>
          <a:p>
            <a:pPr marL="0" indent="0">
              <a:buNone/>
            </a:pPr>
            <a:r>
              <a:rPr lang="da-DK" dirty="0">
                <a:hlinkClick r:id="rId2"/>
              </a:rPr>
              <a:t>https://tinyurl.com/2cuw9yez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Tema: ”Tæl til 12”</a:t>
            </a:r>
          </a:p>
        </p:txBody>
      </p:sp>
    </p:spTree>
    <p:extLst>
      <p:ext uri="{BB962C8B-B14F-4D97-AF65-F5344CB8AC3E}">
        <p14:creationId xmlns:p14="http://schemas.microsoft.com/office/powerpoint/2010/main" val="13442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F5958-34AC-A61D-BBD4-54A309A0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Få lidt systematik ind i jeres udspilsaftaler</a:t>
            </a:r>
            <a:br>
              <a:rPr lang="da-DK" dirty="0"/>
            </a:br>
            <a:r>
              <a:rPr lang="da-DK" sz="2400" dirty="0"/>
              <a:t>- så er der det mindre der kan gå galt!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64A5BC-4DE1-FAEE-0287-93CB47067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Jeg anbefaler et mix mellem attitude og 4. højeste</a:t>
            </a:r>
          </a:p>
          <a:p>
            <a:pPr marL="0" indent="0">
              <a:buNone/>
            </a:pPr>
            <a:endParaRPr lang="da-DK" sz="3900" dirty="0"/>
          </a:p>
          <a:p>
            <a:pPr marL="0" indent="0">
              <a:buNone/>
            </a:pPr>
            <a:r>
              <a:rPr lang="da-DK" sz="4800" dirty="0"/>
              <a:t>2.4 højeste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9B9EBF9-545B-B346-D6B9-A7A047373D26}"/>
              </a:ext>
            </a:extLst>
          </p:cNvPr>
          <p:cNvSpPr txBox="1"/>
          <p:nvPr/>
        </p:nvSpPr>
        <p:spPr>
          <a:xfrm>
            <a:off x="5366156" y="3832409"/>
            <a:ext cx="145968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♣️ </a:t>
            </a:r>
            <a:r>
              <a:rPr lang="da-DK" sz="2800" dirty="0">
                <a:solidFill>
                  <a:srgbClr val="FF0000"/>
                </a:solidFill>
              </a:rPr>
              <a:t>K93</a:t>
            </a:r>
            <a:r>
              <a:rPr lang="da-DK" sz="2800" dirty="0"/>
              <a:t>2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2548EEE-B2CA-C2F0-0604-57385DD6B4F3}"/>
              </a:ext>
            </a:extLst>
          </p:cNvPr>
          <p:cNvSpPr txBox="1"/>
          <p:nvPr/>
        </p:nvSpPr>
        <p:spPr>
          <a:xfrm>
            <a:off x="9275974" y="3832409"/>
            <a:ext cx="10833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♥️ </a:t>
            </a:r>
            <a:r>
              <a:rPr lang="da-DK" sz="2800" dirty="0">
                <a:solidFill>
                  <a:srgbClr val="FF0000"/>
                </a:solidFill>
              </a:rPr>
              <a:t>9</a:t>
            </a:r>
            <a:r>
              <a:rPr lang="da-DK" sz="2800" dirty="0"/>
              <a:t>2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2E8EBD8-6A04-EF07-C81E-40DBC225C076}"/>
              </a:ext>
            </a:extLst>
          </p:cNvPr>
          <p:cNvSpPr txBox="1"/>
          <p:nvPr/>
        </p:nvSpPr>
        <p:spPr>
          <a:xfrm>
            <a:off x="7324064" y="3832409"/>
            <a:ext cx="14156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♥️ </a:t>
            </a:r>
            <a:r>
              <a:rPr lang="da-DK" sz="2800" dirty="0">
                <a:solidFill>
                  <a:srgbClr val="FF0000"/>
                </a:solidFill>
              </a:rPr>
              <a:t>9</a:t>
            </a:r>
            <a:r>
              <a:rPr lang="da-DK" sz="2800" dirty="0"/>
              <a:t>7</a:t>
            </a:r>
            <a:r>
              <a:rPr lang="da-DK" sz="2800" dirty="0">
                <a:solidFill>
                  <a:srgbClr val="FF0000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5850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93AA3-6F57-428F-CBDE-D3A039BC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Anden højeste gennemspilfører</a:t>
            </a:r>
            <a:br>
              <a:rPr lang="da-DK" dirty="0"/>
            </a:br>
            <a:r>
              <a:rPr lang="da-DK" dirty="0"/>
              <a:t>- </a:t>
            </a:r>
            <a:r>
              <a:rPr lang="da-DK" sz="2000" dirty="0"/>
              <a:t>alle topspillere spiller 2. højeste gennem spilfører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4BFB58-2F70-E20F-D29C-1DD8E935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980106"/>
            <a:ext cx="9603275" cy="3921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0" i="0" dirty="0">
                <a:effectLst/>
                <a:latin typeface="Roboto" panose="02000000000000000000" pitchFamily="2" charset="0"/>
              </a:rPr>
              <a:t>Hvad betyder det?</a:t>
            </a:r>
          </a:p>
          <a:p>
            <a:pPr marL="0" indent="0">
              <a:buNone/>
            </a:pPr>
            <a:r>
              <a:rPr lang="da-DK" sz="2400" b="0" i="0" dirty="0">
                <a:effectLst/>
                <a:latin typeface="Roboto" panose="02000000000000000000" pitchFamily="2" charset="0"/>
              </a:rPr>
              <a:t>Et modspilseksempel set fra syds perspektiv </a:t>
            </a:r>
            <a:endParaRPr lang="da-DK" sz="2400" b="0" i="0" dirty="0">
              <a:effectLst/>
              <a:hlinkClick r:id="rId2"/>
            </a:endParaRPr>
          </a:p>
          <a:p>
            <a:pPr marL="0" indent="0">
              <a:buNone/>
            </a:pPr>
            <a:r>
              <a:rPr lang="da-DK" sz="2400" b="0" i="0" dirty="0">
                <a:effectLst/>
                <a:latin typeface="Roboto" panose="02000000000000000000" pitchFamily="2" charset="0"/>
                <a:hlinkClick r:id="rId2"/>
              </a:rPr>
              <a:t>https://tinyurl.com/26psy6ku</a:t>
            </a:r>
            <a:endParaRPr lang="da-DK" sz="2400" b="0" i="0" dirty="0">
              <a:effectLst/>
              <a:latin typeface="Roboto" panose="02000000000000000000" pitchFamily="2" charset="0"/>
            </a:endParaRPr>
          </a:p>
          <a:p>
            <a:pPr>
              <a:buFontTx/>
              <a:buChar char="-"/>
            </a:pPr>
            <a:r>
              <a:rPr lang="da-DK" sz="2400" b="0" i="0" dirty="0">
                <a:effectLst/>
                <a:latin typeface="Roboto" panose="02000000000000000000" pitchFamily="2" charset="0"/>
              </a:rPr>
              <a:t>Når der er små kort på bordet skal der anden højeste gennemspilfører, medmindre man kun har to kort i farven!</a:t>
            </a:r>
          </a:p>
          <a:p>
            <a:pPr>
              <a:buFontTx/>
              <a:buChar char="-"/>
            </a:pPr>
            <a:r>
              <a:rPr lang="da-DK" sz="2400" dirty="0">
                <a:latin typeface="Roboto" panose="02000000000000000000" pitchFamily="2" charset="0"/>
              </a:rPr>
              <a:t>Makker ved således, at I altid har præcis et kort der er højere</a:t>
            </a:r>
          </a:p>
          <a:p>
            <a:pPr marL="0" indent="0">
              <a:buNone/>
            </a:pPr>
            <a:r>
              <a:rPr lang="da-DK" sz="2400" b="0" i="0" dirty="0">
                <a:effectLst/>
                <a:latin typeface="Roboto" panose="02000000000000000000" pitchFamily="2" charset="0"/>
              </a:rPr>
              <a:t>En sådan aftale skal noteres på jeres systemkort!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22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51A6F-23D0-7284-E220-B32A2971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Første afkast – hvad viser det?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A9C037-94D0-C44E-5EAE-0DFDFF7C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Vi tager en hurtig runde – ”hvad står der på jeres systemkort?”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Jeg anbefaler at kalde med små kort og afviser med store kort!</a:t>
            </a:r>
          </a:p>
        </p:txBody>
      </p:sp>
    </p:spTree>
    <p:extLst>
      <p:ext uri="{BB962C8B-B14F-4D97-AF65-F5344CB8AC3E}">
        <p14:creationId xmlns:p14="http://schemas.microsoft.com/office/powerpoint/2010/main" val="444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803B5-C8D8-2BEF-5899-006D5F38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1. afkast: Kald/afvisning</a:t>
            </a:r>
            <a:br>
              <a:rPr lang="da-DK" dirty="0"/>
            </a:br>
            <a:r>
              <a:rPr lang="da-DK" sz="2400" dirty="0"/>
              <a:t>- hvad betyder det at kalde med små og afvise med store?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85CE64D-6B23-80FD-265B-3E34890AABCC}"/>
              </a:ext>
            </a:extLst>
          </p:cNvPr>
          <p:cNvSpPr txBox="1"/>
          <p:nvPr/>
        </p:nvSpPr>
        <p:spPr>
          <a:xfrm>
            <a:off x="3567081" y="2047130"/>
            <a:ext cx="50578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Jeg anbefaler samme aftale mod farve og NT!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364D564-F6FB-CDC1-A1AB-3658FE233847}"/>
              </a:ext>
            </a:extLst>
          </p:cNvPr>
          <p:cNvSpPr txBox="1"/>
          <p:nvPr/>
        </p:nvSpPr>
        <p:spPr>
          <a:xfrm>
            <a:off x="606695" y="2566819"/>
            <a:ext cx="5057836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070C0"/>
                </a:solidFill>
              </a:rPr>
              <a:t>Et stort kort mod en NT kontrakt</a:t>
            </a:r>
          </a:p>
          <a:p>
            <a:r>
              <a:rPr lang="da-DK" sz="2000" dirty="0"/>
              <a:t>Jeg har intet i denne farve og jeg har enten</a:t>
            </a:r>
          </a:p>
          <a:p>
            <a:pPr marL="342900" indent="-342900">
              <a:buAutoNum type="arabicPeriod"/>
            </a:pPr>
            <a:r>
              <a:rPr lang="da-DK" sz="2000" dirty="0"/>
              <a:t>ikke en anden farve at invitere til eller</a:t>
            </a:r>
          </a:p>
          <a:p>
            <a:pPr marL="342900" indent="-342900">
              <a:buAutoNum type="arabicPeriod"/>
            </a:pPr>
            <a:r>
              <a:rPr lang="da-DK" sz="2000" dirty="0"/>
              <a:t>En god farve hvor jeg ikke kan undvære et kort</a:t>
            </a:r>
            <a:r>
              <a:rPr lang="da-DK" dirty="0"/>
              <a:t>!</a:t>
            </a:r>
          </a:p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E7D0D48-E495-DAB1-3E9C-40634046A8E7}"/>
              </a:ext>
            </a:extLst>
          </p:cNvPr>
          <p:cNvSpPr txBox="1"/>
          <p:nvPr/>
        </p:nvSpPr>
        <p:spPr>
          <a:xfrm>
            <a:off x="606695" y="4810870"/>
            <a:ext cx="505783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070C0"/>
                </a:solidFill>
              </a:rPr>
              <a:t>Et lille kort mod en NT kontrakt</a:t>
            </a:r>
          </a:p>
          <a:p>
            <a:r>
              <a:rPr lang="da-DK" sz="2000" dirty="0"/>
              <a:t>Jeg har gode værdier i den farve men ikke nødvendigvis længde!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E9485C0-AF47-7780-C9A2-CC671945D6CA}"/>
              </a:ext>
            </a:extLst>
          </p:cNvPr>
          <p:cNvSpPr txBox="1"/>
          <p:nvPr/>
        </p:nvSpPr>
        <p:spPr>
          <a:xfrm>
            <a:off x="6588738" y="2623792"/>
            <a:ext cx="446611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070C0"/>
                </a:solidFill>
              </a:rPr>
              <a:t>Et stort kort mod en farve kontrakt</a:t>
            </a:r>
          </a:p>
          <a:p>
            <a:r>
              <a:rPr lang="da-DK" sz="2000" dirty="0"/>
              <a:t>Jeg har intet i denne farve og jeg kan ikke anbefale en anden farve. </a:t>
            </a:r>
          </a:p>
          <a:p>
            <a:r>
              <a:rPr lang="da-DK" sz="2000" dirty="0"/>
              <a:t>Jeg anbefaler et passivt modspil!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89D245E-AA6E-5620-AEB7-6DBC89C51AA0}"/>
              </a:ext>
            </a:extLst>
          </p:cNvPr>
          <p:cNvSpPr txBox="1"/>
          <p:nvPr/>
        </p:nvSpPr>
        <p:spPr>
          <a:xfrm>
            <a:off x="6588738" y="4823547"/>
            <a:ext cx="446611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070C0"/>
                </a:solidFill>
              </a:rPr>
              <a:t>Et lille kort mod en farve kontrakt</a:t>
            </a:r>
          </a:p>
          <a:p>
            <a:r>
              <a:rPr lang="da-DK" sz="2000" dirty="0"/>
              <a:t>Jeg anbefaler et aktivt modspil ved at du skifter til denne farve.</a:t>
            </a:r>
          </a:p>
        </p:txBody>
      </p:sp>
    </p:spTree>
    <p:extLst>
      <p:ext uri="{BB962C8B-B14F-4D97-AF65-F5344CB8AC3E}">
        <p14:creationId xmlns:p14="http://schemas.microsoft.com/office/powerpoint/2010/main" val="27544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1" uiExpand="1" build="allAtOnce" animBg="1"/>
      <p:bldP spid="8" grpId="1" uiExpand="1" build="allAtOnce" animBg="1"/>
      <p:bldP spid="9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38A0E-F42F-EF09-BCDE-DFA7B2DA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Passivt og aktivt modspil</a:t>
            </a:r>
            <a:br>
              <a:rPr lang="da-DK" dirty="0"/>
            </a:br>
            <a:r>
              <a:rPr lang="da-DK" sz="2000" dirty="0"/>
              <a:t>”det rigtige udspil er ikke et spørgsmål om det rigtige kort men om den rigtige overvejelse”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F0867D-F957-BA12-6843-805036DC2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Roboto" panose="02000000000000000000" pitchFamily="2" charset="0"/>
              </a:rPr>
              <a:t>Udspil fra syds hånd</a:t>
            </a:r>
            <a:endParaRPr lang="da-DK" dirty="0"/>
          </a:p>
          <a:p>
            <a:pPr marL="0" indent="0">
              <a:buNone/>
            </a:pPr>
            <a:r>
              <a:rPr lang="da-DK" b="0" i="0" dirty="0">
                <a:effectLst/>
                <a:latin typeface="Roboto" panose="02000000000000000000" pitchFamily="2" charset="0"/>
                <a:hlinkClick r:id="rId2"/>
              </a:rPr>
              <a:t>https://tinyurl.com/236mhy8r</a:t>
            </a:r>
            <a:endParaRPr lang="da-DK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Endnu et udspil fra syds hånd</a:t>
            </a:r>
          </a:p>
          <a:p>
            <a:pPr marL="0" indent="0">
              <a:buNone/>
            </a:pPr>
            <a:r>
              <a:rPr lang="da-DK" b="0" i="0" dirty="0">
                <a:effectLst/>
                <a:latin typeface="Roboto" panose="02000000000000000000" pitchFamily="2" charset="0"/>
                <a:hlinkClick r:id="rId3"/>
              </a:rPr>
              <a:t>https://tinyurl.com/2chyysh8</a:t>
            </a:r>
            <a:endParaRPr lang="da-DK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237D1-AC2A-378D-7A5A-5B63D764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Konkrete spiltips</a:t>
            </a:r>
            <a:br>
              <a:rPr lang="da-DK" dirty="0"/>
            </a:br>
            <a:r>
              <a:rPr lang="da-DK" sz="2400" dirty="0"/>
              <a:t> - fra maskinrummet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3302EF-7271-C7D9-CB66-B0072CB8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3000" dirty="0"/>
              <a:t> 1. brug dine trumfer med omtanke</a:t>
            </a:r>
          </a:p>
          <a:p>
            <a:pPr marL="0" indent="0">
              <a:buNone/>
            </a:pPr>
            <a:r>
              <a:rPr lang="da-DK" sz="3000" dirty="0"/>
              <a:t> - når der skal rejses ekstra stik</a:t>
            </a:r>
          </a:p>
          <a:p>
            <a:pPr marL="0" indent="0">
              <a:buNone/>
            </a:pPr>
            <a:endParaRPr lang="da-DK" sz="3000" dirty="0"/>
          </a:p>
          <a:p>
            <a:pPr marL="0" indent="0">
              <a:buNone/>
            </a:pPr>
            <a:r>
              <a:rPr lang="da-DK" sz="3000" dirty="0"/>
              <a:t>2. Den seje Nier</a:t>
            </a:r>
          </a:p>
          <a:p>
            <a:pPr marL="0" indent="0">
              <a:buNone/>
            </a:pPr>
            <a:r>
              <a:rPr lang="da-DK" sz="3000" dirty="0"/>
              <a:t>- En kontrakt vindes ikke alene med honnørpoint</a:t>
            </a:r>
          </a:p>
          <a:p>
            <a:pPr marL="0" indent="0">
              <a:buNone/>
            </a:pPr>
            <a:endParaRPr lang="da-DK" sz="3000" dirty="0"/>
          </a:p>
          <a:p>
            <a:pPr marL="0" indent="0">
              <a:buNone/>
            </a:pPr>
            <a:r>
              <a:rPr lang="da-DK" sz="3000" dirty="0"/>
              <a:t>3. Parturnering</a:t>
            </a:r>
          </a:p>
          <a:p>
            <a:pPr marL="0" indent="0">
              <a:buNone/>
            </a:pPr>
            <a:r>
              <a:rPr lang="da-DK" sz="3000" dirty="0"/>
              <a:t> - få så meget ud af dine kort som muligt!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51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{F39B2720-2927-784A-924A-9004C975C060}tf10001119</Template>
  <TotalTime>65969</TotalTime>
  <Words>1332</Words>
  <Application>Microsoft Macintosh PowerPoint</Application>
  <PresentationFormat>Widescreen</PresentationFormat>
  <Paragraphs>239</Paragraphs>
  <Slides>33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38" baseType="lpstr">
      <vt:lpstr>Arial</vt:lpstr>
      <vt:lpstr>Calibri</vt:lpstr>
      <vt:lpstr>Gill Sans MT</vt:lpstr>
      <vt:lpstr>Roboto</vt:lpstr>
      <vt:lpstr>Galleri</vt:lpstr>
      <vt:lpstr>Modspil og spilføring  fem små tip</vt:lpstr>
      <vt:lpstr>Oversigt over formiddagens emner</vt:lpstr>
      <vt:lpstr>Udspil Hvilket kort spiller du ud ?</vt:lpstr>
      <vt:lpstr>Få lidt systematik ind i jeres udspilsaftaler - så er der det mindre der kan gå galt!</vt:lpstr>
      <vt:lpstr>Anden højeste gennemspilfører - alle topspillere spiller 2. højeste gennem spilfører</vt:lpstr>
      <vt:lpstr>Første afkast – hvad viser det?</vt:lpstr>
      <vt:lpstr>1. afkast: Kald/afvisning - hvad betyder det at kalde med små og afvise med store?</vt:lpstr>
      <vt:lpstr>Passivt og aktivt modspil ”det rigtige udspil er ikke et spørgsmål om det rigtige kort men om den rigtige overvejelse”   </vt:lpstr>
      <vt:lpstr>Konkrete spiltips  - fra maskinrummet</vt:lpstr>
      <vt:lpstr>Brug dine trumfer med omtanke - hvad kan trumfer bruges til?</vt:lpstr>
      <vt:lpstr>Den seje nier - der er ofte ekstra stikpotentiale i en 9’er</vt:lpstr>
      <vt:lpstr>Den seje nier</vt:lpstr>
      <vt:lpstr>Parturnering - pres så mange stik som muligt ud af kortene</vt:lpstr>
      <vt:lpstr>Stikpotentiale</vt:lpstr>
      <vt:lpstr>Hvor mange stik er der her?</vt:lpstr>
      <vt:lpstr>Hvor mange stik ?  - Der er ingen forbindelsesproblemer!</vt:lpstr>
      <vt:lpstr>Knibning for flest stik  optimer dine chancer</vt:lpstr>
      <vt:lpstr>Kombiner opspil og Knibning </vt:lpstr>
      <vt:lpstr>Spørgsmål før vi spiller tre spil?</vt:lpstr>
      <vt:lpstr>Spil 2 Nord har udfordringen</vt:lpstr>
      <vt:lpstr>Spil 3 Syd har udfordringen</vt:lpstr>
      <vt:lpstr>Spil 4 Øst har udfordringen</vt:lpstr>
      <vt:lpstr>Spil 5 Syd har udfordringen</vt:lpstr>
      <vt:lpstr>Spil 6 Syd har udfordringen</vt:lpstr>
      <vt:lpstr>Spil 7 Vest/øst har udfordringen</vt:lpstr>
      <vt:lpstr>Spil 8 Syd har udfordringen </vt:lpstr>
      <vt:lpstr>Spil 9 Nord har udfordringen i en holdkamp!</vt:lpstr>
      <vt:lpstr>Spil 10 Nord har udfordringen i en holdkamp!</vt:lpstr>
      <vt:lpstr>Spil 11 Nord har udfordringen i en holdkamp!</vt:lpstr>
      <vt:lpstr>Spil 12 Syd har udfordringen i en holdkamp!</vt:lpstr>
      <vt:lpstr>Spil 13 Syd har udfordringen i en parturnering i billund</vt:lpstr>
      <vt:lpstr>Spil 14 Syd har udfordringen i en holdturnering – svær</vt:lpstr>
      <vt:lpstr>Spil 15 Syd har udfordringen i en holdturnering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Moderne Doblinger</dc:title>
  <dc:creator>Michael Staub</dc:creator>
  <cp:lastModifiedBy>Michael Staub</cp:lastModifiedBy>
  <cp:revision>114</cp:revision>
  <cp:lastPrinted>2019-11-13T12:49:41Z</cp:lastPrinted>
  <dcterms:created xsi:type="dcterms:W3CDTF">2018-09-24T08:57:51Z</dcterms:created>
  <dcterms:modified xsi:type="dcterms:W3CDTF">2024-11-19T12:37:43Z</dcterms:modified>
</cp:coreProperties>
</file>