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1"/>
  </p:notesMasterIdLst>
  <p:sldIdLst>
    <p:sldId id="540" r:id="rId2"/>
    <p:sldId id="530" r:id="rId3"/>
    <p:sldId id="531" r:id="rId4"/>
    <p:sldId id="532" r:id="rId5"/>
    <p:sldId id="508" r:id="rId6"/>
    <p:sldId id="481" r:id="rId7"/>
    <p:sldId id="482" r:id="rId8"/>
    <p:sldId id="483" r:id="rId9"/>
    <p:sldId id="477" r:id="rId10"/>
    <p:sldId id="484" r:id="rId11"/>
    <p:sldId id="478" r:id="rId12"/>
    <p:sldId id="533" r:id="rId13"/>
    <p:sldId id="534" r:id="rId14"/>
    <p:sldId id="535" r:id="rId15"/>
    <p:sldId id="536" r:id="rId16"/>
    <p:sldId id="537" r:id="rId17"/>
    <p:sldId id="538" r:id="rId18"/>
    <p:sldId id="525" r:id="rId19"/>
    <p:sldId id="509" r:id="rId20"/>
    <p:sldId id="511" r:id="rId21"/>
    <p:sldId id="507" r:id="rId22"/>
    <p:sldId id="518" r:id="rId23"/>
    <p:sldId id="519" r:id="rId24"/>
    <p:sldId id="510" r:id="rId25"/>
    <p:sldId id="512" r:id="rId26"/>
    <p:sldId id="521" r:id="rId27"/>
    <p:sldId id="513" r:id="rId28"/>
    <p:sldId id="523" r:id="rId29"/>
    <p:sldId id="516" r:id="rId30"/>
    <p:sldId id="522" r:id="rId31"/>
    <p:sldId id="524" r:id="rId32"/>
    <p:sldId id="527" r:id="rId33"/>
    <p:sldId id="528" r:id="rId34"/>
    <p:sldId id="529" r:id="rId35"/>
    <p:sldId id="514" r:id="rId36"/>
    <p:sldId id="517" r:id="rId37"/>
    <p:sldId id="526" r:id="rId38"/>
    <p:sldId id="520" r:id="rId39"/>
    <p:sldId id="515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98"/>
    <p:restoredTop sz="91411"/>
  </p:normalViewPr>
  <p:slideViewPr>
    <p:cSldViewPr snapToGrid="0" snapToObjects="1">
      <p:cViewPr varScale="1">
        <p:scale>
          <a:sx n="101" d="100"/>
          <a:sy n="101" d="100"/>
        </p:scale>
        <p:origin x="216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D248E-804A-0B42-83E5-DD4EB8B50EB4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ED492-33B6-E74C-A8E1-A318ECA9358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9255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F0F48-C3E7-E648-AB18-0F42EBEDDE01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1295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F0F48-C3E7-E648-AB18-0F42EBEDDE01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9584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F0F48-C3E7-E648-AB18-0F42EBEDDE01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6048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F0F48-C3E7-E648-AB18-0F42EBEDDE01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4503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F0F48-C3E7-E648-AB18-0F42EBEDDE01}" type="slidenum">
              <a:rPr lang="da-DK" smtClean="0"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9719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F0F48-C3E7-E648-AB18-0F42EBEDDE01}" type="slidenum">
              <a:rPr lang="da-DK" smtClean="0"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1059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441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88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81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40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61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728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38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220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1839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20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433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8057-D946-DD44-A14F-5CB8A4C69A28}" type="datetimeFigureOut">
              <a:rPr lang="da-DK" smtClean="0"/>
              <a:t>12.11.2021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1D36882-F31C-354F-A5B3-1C8D7A56E73A}" type="slidenum">
              <a:rPr lang="da-DK" smtClean="0"/>
              <a:t>‹nr.›</a:t>
            </a:fld>
            <a:endParaRPr lang="da-DK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9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2CA246F-D720-E748-B63F-9E402F788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3" y="2015732"/>
            <a:ext cx="9760492" cy="38166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2800" dirty="0"/>
              <a:t>I første del skal i lære lidt teori om spilteknik på niveau 2 ved praktiske eksempler. Derefter skal i øve spilføring hvorefter vi sammen gennemgår i alt 10 spil.</a:t>
            </a:r>
          </a:p>
          <a:p>
            <a:pPr marL="0" indent="0">
              <a:buNone/>
            </a:pPr>
            <a:r>
              <a:rPr lang="da-DK" sz="2800" dirty="0"/>
              <a:t>I anden del skal vi se på meldinger med særlig fokus på balancering, støtte og </a:t>
            </a:r>
            <a:r>
              <a:rPr lang="da-DK" sz="2800" dirty="0" err="1"/>
              <a:t>box</a:t>
            </a:r>
            <a:r>
              <a:rPr lang="da-DK" sz="2800" dirty="0"/>
              <a:t> princippet m.v.</a:t>
            </a:r>
          </a:p>
          <a:p>
            <a:pPr marL="0" indent="0">
              <a:buNone/>
            </a:pPr>
            <a:r>
              <a:rPr lang="da-DK" sz="2800" dirty="0"/>
              <a:t>I tredje del fortsætter vi med at øve os i spilføringen</a:t>
            </a:r>
          </a:p>
          <a:p>
            <a:pPr marL="0" indent="0">
              <a:buNone/>
            </a:pPr>
            <a:r>
              <a:rPr lang="da-DK" sz="2800" dirty="0"/>
              <a:t>Er der tid tilbage så tager vi et emne op som i er optaget af!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CB8B1109-161E-C049-A0EC-32131AB57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422681"/>
            <a:ext cx="9603275" cy="1335781"/>
          </a:xfrm>
        </p:spPr>
        <p:txBody>
          <a:bodyPr>
            <a:normAutofit fontScale="90000"/>
          </a:bodyPr>
          <a:lstStyle/>
          <a:p>
            <a:r>
              <a:rPr lang="da-DK" sz="4000" b="1" dirty="0"/>
              <a:t>Dagens program</a:t>
            </a:r>
            <a:br>
              <a:rPr lang="da-DK" sz="4000" dirty="0"/>
            </a:br>
            <a:r>
              <a:rPr lang="da-DK" sz="1800" dirty="0"/>
              <a:t>Vind din kontrakt – selvom det sidder skævt</a:t>
            </a:r>
            <a:br>
              <a:rPr lang="da-DK" sz="1800" dirty="0"/>
            </a:br>
            <a:br>
              <a:rPr lang="da-DK" sz="1800" dirty="0"/>
            </a:br>
            <a:r>
              <a:rPr lang="da-DK" sz="1800" dirty="0"/>
              <a:t>bliv bedre til at vurdere din hånd og for at kunne vælge den mest rigtige melding</a:t>
            </a:r>
          </a:p>
        </p:txBody>
      </p:sp>
    </p:spTree>
    <p:extLst>
      <p:ext uri="{BB962C8B-B14F-4D97-AF65-F5344CB8AC3E}">
        <p14:creationId xmlns:p14="http://schemas.microsoft.com/office/powerpoint/2010/main" val="138284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102F44-70AF-924D-BC68-C7E88771B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Et slutspil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7D3C5E01-0919-1F49-A678-66EC9DAD41F0}"/>
              </a:ext>
            </a:extLst>
          </p:cNvPr>
          <p:cNvGraphicFramePr>
            <a:graphicFrameLocks noGrp="1"/>
          </p:cNvGraphicFramePr>
          <p:nvPr/>
        </p:nvGraphicFramePr>
        <p:xfrm>
          <a:off x="5629275" y="2015732"/>
          <a:ext cx="5111146" cy="454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6115">
                  <a:extLst>
                    <a:ext uri="{9D8B030D-6E8A-4147-A177-3AD203B41FA5}">
                      <a16:colId xmlns:a16="http://schemas.microsoft.com/office/drawing/2014/main" val="3921070709"/>
                    </a:ext>
                  </a:extLst>
                </a:gridCol>
                <a:gridCol w="1530591">
                  <a:extLst>
                    <a:ext uri="{9D8B030D-6E8A-4147-A177-3AD203B41FA5}">
                      <a16:colId xmlns:a16="http://schemas.microsoft.com/office/drawing/2014/main" val="4271562257"/>
                    </a:ext>
                  </a:extLst>
                </a:gridCol>
                <a:gridCol w="1734440">
                  <a:extLst>
                    <a:ext uri="{9D8B030D-6E8A-4147-A177-3AD203B41FA5}">
                      <a16:colId xmlns:a16="http://schemas.microsoft.com/office/drawing/2014/main" val="1506524153"/>
                    </a:ext>
                  </a:extLst>
                </a:gridCol>
              </a:tblGrid>
              <a:tr h="805142">
                <a:tc>
                  <a:txBody>
                    <a:bodyPr/>
                    <a:lstStyle/>
                    <a:p>
                      <a:endParaRPr lang="da-DK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5 4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498501"/>
                  </a:ext>
                </a:extLst>
              </a:tr>
              <a:tr h="115020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D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800" b="1" dirty="0"/>
                        <a:t>N</a:t>
                      </a:r>
                    </a:p>
                    <a:p>
                      <a:pPr algn="l"/>
                      <a:r>
                        <a:rPr lang="da-DK" sz="2800" b="1" dirty="0"/>
                        <a:t>V       Ø</a:t>
                      </a:r>
                    </a:p>
                    <a:p>
                      <a:pPr algn="ctr"/>
                      <a:r>
                        <a:rPr lang="da-DK" sz="2800" b="1" dirty="0"/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7 6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99331696"/>
                  </a:ext>
                </a:extLst>
              </a:tr>
              <a:tr h="1495266">
                <a:tc>
                  <a:txBody>
                    <a:bodyPr/>
                    <a:lstStyle/>
                    <a:p>
                      <a:endParaRPr lang="da-DK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da-DK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415644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85F50CE-539E-964B-8CB1-68782EABDA04}"/>
              </a:ext>
            </a:extLst>
          </p:cNvPr>
          <p:cNvSpPr txBox="1"/>
          <p:nvPr/>
        </p:nvSpPr>
        <p:spPr>
          <a:xfrm>
            <a:off x="1451579" y="2204055"/>
            <a:ext cx="38857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/>
              <a:t>Hvad sker der når du spiller hjerter otte?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52170CAD-55A0-BE4E-AF12-DB48718045C9}"/>
              </a:ext>
            </a:extLst>
          </p:cNvPr>
          <p:cNvSpPr txBox="1"/>
          <p:nvPr/>
        </p:nvSpPr>
        <p:spPr>
          <a:xfrm>
            <a:off x="1451579" y="4097668"/>
            <a:ext cx="38857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/>
              <a:t>Hvorfor var det vigtigt først at trække ruder ES?</a:t>
            </a:r>
          </a:p>
        </p:txBody>
      </p:sp>
    </p:spTree>
    <p:extLst>
      <p:ext uri="{BB962C8B-B14F-4D97-AF65-F5344CB8AC3E}">
        <p14:creationId xmlns:p14="http://schemas.microsoft.com/office/powerpoint/2010/main" val="209855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EE454-917B-E346-A3CC-1E3BCFFF1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Elimination &amp; slutspil</a:t>
            </a:r>
            <a:br>
              <a:rPr lang="da-DK" dirty="0"/>
            </a:br>
            <a:r>
              <a:rPr lang="da-DK" sz="2400" dirty="0"/>
              <a:t>Et eksempel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A212BB6-61D2-BA45-A4D3-EBE4D54DF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2"/>
            <a:ext cx="2404804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/>
              <a:t>Spilleplan?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3972FA6-2347-B14F-A1FC-3CC0E9AB58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0624233"/>
              </p:ext>
            </p:extLst>
          </p:nvPr>
        </p:nvGraphicFramePr>
        <p:xfrm>
          <a:off x="4611742" y="1523796"/>
          <a:ext cx="6443112" cy="429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9788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782215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99110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164286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4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9 3</a:t>
                      </a:r>
                    </a:p>
                    <a:p>
                      <a:r>
                        <a:rPr lang="da-DK" sz="24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3</a:t>
                      </a:r>
                    </a:p>
                    <a:p>
                      <a:r>
                        <a:rPr lang="da-DK" sz="24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8 6 5 2</a:t>
                      </a:r>
                    </a:p>
                    <a:p>
                      <a:r>
                        <a:rPr lang="da-DK" sz="24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/>
                        <a:t>Kontrakt: 6</a:t>
                      </a:r>
                      <a:r>
                        <a:rPr lang="da-DK" sz="24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</a:t>
                      </a:r>
                      <a:r>
                        <a:rPr lang="da-DK" sz="2400" dirty="0"/>
                        <a:t> i syd</a:t>
                      </a:r>
                    </a:p>
                    <a:p>
                      <a:endParaRPr lang="da-DK" sz="2400" dirty="0"/>
                    </a:p>
                    <a:p>
                      <a:r>
                        <a:rPr lang="da-DK" sz="2400" dirty="0"/>
                        <a:t>Udspil: </a:t>
                      </a:r>
                      <a:r>
                        <a:rPr lang="da-DK" sz="24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♠︎2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164286">
                <a:tc>
                  <a:txBody>
                    <a:bodyPr/>
                    <a:lstStyle/>
                    <a:p>
                      <a:pPr algn="r"/>
                      <a:endParaRPr lang="da-DK" sz="1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/>
                        <a:t>N</a:t>
                      </a:r>
                    </a:p>
                    <a:p>
                      <a:pPr algn="ctr"/>
                      <a:r>
                        <a:rPr lang="da-DK" sz="2400" b="1" dirty="0"/>
                        <a:t>V           Ø</a:t>
                      </a:r>
                    </a:p>
                    <a:p>
                      <a:pPr algn="ctr"/>
                      <a:r>
                        <a:rPr lang="da-DK" sz="2400" b="1" dirty="0"/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432967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4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 T 8 7</a:t>
                      </a:r>
                    </a:p>
                    <a:p>
                      <a:r>
                        <a:rPr lang="da-DK" sz="24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D 9 2</a:t>
                      </a:r>
                    </a:p>
                    <a:p>
                      <a:r>
                        <a:rPr lang="da-DK" sz="24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9</a:t>
                      </a:r>
                    </a:p>
                    <a:p>
                      <a:r>
                        <a:rPr lang="da-DK" sz="24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00CF74C5-52B1-B84A-834B-B1D8FAA1CB2A}"/>
              </a:ext>
            </a:extLst>
          </p:cNvPr>
          <p:cNvSpPr txBox="1"/>
          <p:nvPr/>
        </p:nvSpPr>
        <p:spPr>
          <a:xfrm>
            <a:off x="536706" y="4427994"/>
            <a:ext cx="3697357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3600" dirty="0"/>
              <a:t>Glem ALDRIG styrken i ED9!</a:t>
            </a:r>
          </a:p>
        </p:txBody>
      </p:sp>
      <p:graphicFrame>
        <p:nvGraphicFramePr>
          <p:cNvPr id="6" name="Pladsholder til indhold 3">
            <a:extLst>
              <a:ext uri="{FF2B5EF4-FFF2-40B4-BE49-F238E27FC236}">
                <a16:creationId xmlns:a16="http://schemas.microsoft.com/office/drawing/2014/main" id="{78A5D689-8A44-9949-AA37-CC5903655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851920"/>
              </p:ext>
            </p:extLst>
          </p:nvPr>
        </p:nvGraphicFramePr>
        <p:xfrm>
          <a:off x="4611742" y="1523796"/>
          <a:ext cx="6443112" cy="429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9788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782215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991109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164286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4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9 3</a:t>
                      </a:r>
                    </a:p>
                    <a:p>
                      <a:r>
                        <a:rPr lang="da-DK" sz="24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endParaRPr lang="da-DK" sz="2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sz="24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8 6 5 2</a:t>
                      </a:r>
                    </a:p>
                    <a:p>
                      <a:r>
                        <a:rPr lang="da-DK" sz="24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endParaRPr lang="da-DK" sz="2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/>
                        <a:t>Kontrakt: 6</a:t>
                      </a:r>
                      <a:r>
                        <a:rPr lang="da-DK" sz="24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</a:t>
                      </a:r>
                      <a:r>
                        <a:rPr lang="da-DK" sz="2400" dirty="0"/>
                        <a:t> i syd</a:t>
                      </a:r>
                    </a:p>
                    <a:p>
                      <a:endParaRPr lang="da-DK" sz="2400" dirty="0"/>
                    </a:p>
                    <a:p>
                      <a:r>
                        <a:rPr lang="da-DK" sz="2400" dirty="0"/>
                        <a:t>Udspil: </a:t>
                      </a:r>
                      <a:r>
                        <a:rPr lang="da-DK" sz="24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♠︎2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164286">
                <a:tc>
                  <a:txBody>
                    <a:bodyPr/>
                    <a:lstStyle/>
                    <a:p>
                      <a:pPr algn="r"/>
                      <a:endParaRPr lang="da-DK" sz="1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/>
                        <a:t>N</a:t>
                      </a:r>
                    </a:p>
                    <a:p>
                      <a:pPr algn="ctr"/>
                      <a:r>
                        <a:rPr lang="da-DK" sz="2400" b="1" dirty="0"/>
                        <a:t>V           Ø</a:t>
                      </a:r>
                    </a:p>
                    <a:p>
                      <a:pPr algn="ctr"/>
                      <a:r>
                        <a:rPr lang="da-DK" sz="2400" b="1" dirty="0"/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432967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4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T 8 7</a:t>
                      </a:r>
                    </a:p>
                    <a:p>
                      <a:r>
                        <a:rPr lang="da-DK" sz="24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endParaRPr lang="da-DK" sz="2400" dirty="0">
                        <a:solidFill>
                          <a:schemeClr val="tx1"/>
                        </a:solidFill>
                        <a:latin typeface="+mn-lt"/>
                        <a:ea typeface="Apple Color Emoji" pitchFamily="2" charset="0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sz="24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9</a:t>
                      </a:r>
                    </a:p>
                    <a:p>
                      <a:r>
                        <a:rPr lang="da-DK" sz="24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endParaRPr lang="da-DK" sz="24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A377ED68-5CD6-3C4A-9ED3-6BA8A099ABA1}"/>
              </a:ext>
            </a:extLst>
          </p:cNvPr>
          <p:cNvSpPr txBox="1"/>
          <p:nvPr/>
        </p:nvSpPr>
        <p:spPr>
          <a:xfrm>
            <a:off x="434898" y="2653990"/>
            <a:ext cx="35683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Sådan ser det ud når vi har trukket trumf, elimineret sidefarverne og er klar til at spille ruder fra bordet!</a:t>
            </a:r>
          </a:p>
        </p:txBody>
      </p:sp>
    </p:spTree>
    <p:extLst>
      <p:ext uri="{BB962C8B-B14F-4D97-AF65-F5344CB8AC3E}">
        <p14:creationId xmlns:p14="http://schemas.microsoft.com/office/powerpoint/2010/main" val="323337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EE454-917B-E346-A3CC-1E3BCFFF1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4444" y="425217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da-DK" sz="3600" dirty="0"/>
              <a:t>Hvornår giver et fra Fald mening?</a:t>
            </a:r>
            <a:br>
              <a:rPr lang="da-DK" sz="2000" dirty="0"/>
            </a:br>
            <a:br>
              <a:rPr lang="da-DK" sz="2000" dirty="0"/>
            </a:br>
            <a:r>
              <a:rPr lang="da-DK" sz="2000" dirty="0"/>
              <a:t>- Et spil fra virkeligheden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A212BB6-61D2-BA45-A4D3-EBE4D54DF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837" y="2883714"/>
            <a:ext cx="2589080" cy="628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/>
              <a:t>Spilleplan?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3972FA6-2347-B14F-A1FC-3CC0E9AB5838}"/>
              </a:ext>
            </a:extLst>
          </p:cNvPr>
          <p:cNvGraphicFramePr>
            <a:graphicFrameLocks/>
          </p:cNvGraphicFramePr>
          <p:nvPr/>
        </p:nvGraphicFramePr>
        <p:xfrm>
          <a:off x="4460789" y="1285103"/>
          <a:ext cx="6890627" cy="54312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367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475904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541048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45776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8 7 4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8 6 4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-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9 7 5 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834566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Udspil:</a:t>
                      </a:r>
                    </a:p>
                    <a:p>
                      <a:pPr algn="ctr"/>
                      <a:r>
                        <a:rPr lang="da-DK" sz="36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</a:t>
                      </a:r>
                      <a:r>
                        <a:rPr lang="da-DK" sz="36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</a:t>
                      </a:r>
                      <a:endParaRPr lang="da-DK" sz="36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/>
                        <a:t>N</a:t>
                      </a:r>
                    </a:p>
                    <a:p>
                      <a:pPr algn="l"/>
                      <a:r>
                        <a:rPr lang="da-DK" sz="3200" b="1" dirty="0"/>
                        <a:t>V             Ø</a:t>
                      </a:r>
                    </a:p>
                    <a:p>
                      <a:pPr algn="ctr"/>
                      <a:r>
                        <a:rPr lang="da-DK" sz="3200" b="1" dirty="0"/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745776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D B 5 2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D 6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DE2E74E-3813-EE48-9E4E-AD73817759E8}"/>
              </a:ext>
            </a:extLst>
          </p:cNvPr>
          <p:cNvSpPr txBox="1"/>
          <p:nvPr/>
        </p:nvSpPr>
        <p:spPr>
          <a:xfrm>
            <a:off x="617837" y="2119544"/>
            <a:ext cx="3336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Kontrakt: 6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</a:t>
            </a:r>
            <a:r>
              <a:rPr lang="da-DK" sz="2800" dirty="0"/>
              <a:t> i syd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45A4AEA-5081-9041-BB56-E2CAA20CB4E8}"/>
              </a:ext>
            </a:extLst>
          </p:cNvPr>
          <p:cNvSpPr txBox="1"/>
          <p:nvPr/>
        </p:nvSpPr>
        <p:spPr>
          <a:xfrm>
            <a:off x="4213655" y="3185059"/>
            <a:ext cx="2038866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 6 3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3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9 8 5 2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2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BB5FAE80-A101-074D-ACAD-A62DBAEC701E}"/>
              </a:ext>
            </a:extLst>
          </p:cNvPr>
          <p:cNvSpPr txBox="1"/>
          <p:nvPr/>
        </p:nvSpPr>
        <p:spPr>
          <a:xfrm>
            <a:off x="9114843" y="3187439"/>
            <a:ext cx="2038866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9 5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9 6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7 4 3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8 6 4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1CBAA13E-BE21-9344-9114-D2392F74FE68}"/>
              </a:ext>
            </a:extLst>
          </p:cNvPr>
          <p:cNvSpPr txBox="1"/>
          <p:nvPr/>
        </p:nvSpPr>
        <p:spPr>
          <a:xfrm>
            <a:off x="526773" y="4303643"/>
            <a:ext cx="333632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dirty="0"/>
              <a:t>Alt for mange spilder en konge efter udspillet! </a:t>
            </a:r>
          </a:p>
        </p:txBody>
      </p:sp>
    </p:spTree>
    <p:extLst>
      <p:ext uri="{BB962C8B-B14F-4D97-AF65-F5344CB8AC3E}">
        <p14:creationId xmlns:p14="http://schemas.microsoft.com/office/powerpoint/2010/main" val="305548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EE454-917B-E346-A3CC-1E3BCFFF1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fra fald eller ej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A212BB6-61D2-BA45-A4D3-EBE4D54DF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282" y="3020982"/>
            <a:ext cx="2589080" cy="628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/>
              <a:t>Spilleplan?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3972FA6-2347-B14F-A1FC-3CC0E9AB5838}"/>
              </a:ext>
            </a:extLst>
          </p:cNvPr>
          <p:cNvGraphicFramePr>
            <a:graphicFrameLocks/>
          </p:cNvGraphicFramePr>
          <p:nvPr/>
        </p:nvGraphicFramePr>
        <p:xfrm>
          <a:off x="4460789" y="1285103"/>
          <a:ext cx="6890627" cy="5511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367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204055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812897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12260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8 7 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8 6 4 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8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908707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Udspil:</a:t>
                      </a:r>
                    </a:p>
                    <a:p>
                      <a:pPr algn="ctr"/>
                      <a:r>
                        <a:rPr lang="da-DK" sz="36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</a:t>
                      </a:r>
                      <a:r>
                        <a:rPr lang="da-DK" sz="36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3 </a:t>
                      </a:r>
                      <a:endParaRPr lang="da-DK" sz="36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600" b="1" dirty="0"/>
                        <a:t>N</a:t>
                      </a:r>
                    </a:p>
                    <a:p>
                      <a:pPr algn="l"/>
                      <a:r>
                        <a:rPr lang="da-DK" sz="3600" b="1" dirty="0"/>
                        <a:t>V          Ø</a:t>
                      </a:r>
                    </a:p>
                    <a:p>
                      <a:pPr algn="ctr"/>
                      <a:r>
                        <a:rPr lang="da-DK" sz="3600" b="1" dirty="0"/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80425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</a:t>
                      </a:r>
                      <a:r>
                        <a:rPr lang="da-DK" sz="2800" dirty="0"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4 2</a:t>
                      </a:r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7 5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6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7 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DE2E74E-3813-EE48-9E4E-AD73817759E8}"/>
              </a:ext>
            </a:extLst>
          </p:cNvPr>
          <p:cNvSpPr txBox="1"/>
          <p:nvPr/>
        </p:nvSpPr>
        <p:spPr>
          <a:xfrm>
            <a:off x="617837" y="2119544"/>
            <a:ext cx="3336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Kontrakt: 4♥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dirty="0"/>
              <a:t> i syd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45A4AEA-5081-9041-BB56-E2CAA20CB4E8}"/>
              </a:ext>
            </a:extLst>
          </p:cNvPr>
          <p:cNvSpPr txBox="1"/>
          <p:nvPr/>
        </p:nvSpPr>
        <p:spPr>
          <a:xfrm>
            <a:off x="4300848" y="3132802"/>
            <a:ext cx="1915279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6 5 3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3 2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9 2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5 4 3 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BB5FAE80-A101-074D-ACAD-A62DBAEC701E}"/>
              </a:ext>
            </a:extLst>
          </p:cNvPr>
          <p:cNvSpPr txBox="1"/>
          <p:nvPr/>
        </p:nvSpPr>
        <p:spPr>
          <a:xfrm>
            <a:off x="9114842" y="3198021"/>
            <a:ext cx="2038866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B 9 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 9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7 4 3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9 8 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814D1442-A2B6-6B4E-A0FE-A0A0B828E2AC}"/>
              </a:ext>
            </a:extLst>
          </p:cNvPr>
          <p:cNvSpPr txBox="1"/>
          <p:nvPr/>
        </p:nvSpPr>
        <p:spPr>
          <a:xfrm>
            <a:off x="198783" y="4383157"/>
            <a:ext cx="3904357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dirty="0"/>
              <a:t>SPILD NU IKKE IGEN EN KONGE!</a:t>
            </a:r>
          </a:p>
        </p:txBody>
      </p:sp>
    </p:spTree>
    <p:extLst>
      <p:ext uri="{BB962C8B-B14F-4D97-AF65-F5344CB8AC3E}">
        <p14:creationId xmlns:p14="http://schemas.microsoft.com/office/powerpoint/2010/main" val="364030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EE454-917B-E346-A3CC-1E3BCFFF1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Fald dog fra i bridge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A212BB6-61D2-BA45-A4D3-EBE4D54DF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837" y="2883714"/>
            <a:ext cx="2589080" cy="628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/>
              <a:t>Spilleplan?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3972FA6-2347-B14F-A1FC-3CC0E9AB5838}"/>
              </a:ext>
            </a:extLst>
          </p:cNvPr>
          <p:cNvGraphicFramePr>
            <a:graphicFrameLocks/>
          </p:cNvGraphicFramePr>
          <p:nvPr/>
        </p:nvGraphicFramePr>
        <p:xfrm>
          <a:off x="4460789" y="1285103"/>
          <a:ext cx="6890627" cy="53399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367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643002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373950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12260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 8 6 4 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8 5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5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723355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Udspil:</a:t>
                      </a:r>
                    </a:p>
                    <a:p>
                      <a:pPr algn="ctr"/>
                      <a:r>
                        <a:rPr lang="da-DK" sz="36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</a:t>
                      </a:r>
                      <a:r>
                        <a:rPr lang="da-DK" sz="36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</a:t>
                      </a:r>
                      <a:endParaRPr lang="da-DK" sz="36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600" b="1" dirty="0"/>
                        <a:t>N</a:t>
                      </a:r>
                    </a:p>
                    <a:p>
                      <a:pPr algn="l"/>
                      <a:r>
                        <a:rPr lang="da-DK" sz="3600" b="1" dirty="0"/>
                        <a:t>V             Ø</a:t>
                      </a:r>
                    </a:p>
                    <a:p>
                      <a:pPr algn="ctr"/>
                      <a:r>
                        <a:rPr lang="da-DK" sz="3600" b="1" dirty="0"/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80425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</a:t>
                      </a:r>
                      <a:r>
                        <a:rPr lang="da-DK" sz="2800" dirty="0"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4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7 5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B 6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7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DE2E74E-3813-EE48-9E4E-AD73817759E8}"/>
              </a:ext>
            </a:extLst>
          </p:cNvPr>
          <p:cNvSpPr txBox="1"/>
          <p:nvPr/>
        </p:nvSpPr>
        <p:spPr>
          <a:xfrm>
            <a:off x="617837" y="2119544"/>
            <a:ext cx="3336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Kontrakt: 6 ♥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dirty="0"/>
              <a:t> i syd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45A4AEA-5081-9041-BB56-E2CAA20CB4E8}"/>
              </a:ext>
            </a:extLst>
          </p:cNvPr>
          <p:cNvSpPr txBox="1"/>
          <p:nvPr/>
        </p:nvSpPr>
        <p:spPr>
          <a:xfrm>
            <a:off x="4077748" y="3047128"/>
            <a:ext cx="217546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D 6 5 3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3 2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9 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4 3 2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BB5FAE80-A101-074D-ACAD-A62DBAEC701E}"/>
              </a:ext>
            </a:extLst>
          </p:cNvPr>
          <p:cNvSpPr txBox="1"/>
          <p:nvPr/>
        </p:nvSpPr>
        <p:spPr>
          <a:xfrm>
            <a:off x="9114842" y="3198021"/>
            <a:ext cx="2038866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9 8 7 2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9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7 4 3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9 8 6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ADA30C6F-7AF0-5649-80B3-10AA63521986}"/>
              </a:ext>
            </a:extLst>
          </p:cNvPr>
          <p:cNvSpPr txBox="1"/>
          <p:nvPr/>
        </p:nvSpPr>
        <p:spPr>
          <a:xfrm>
            <a:off x="731463" y="4357364"/>
            <a:ext cx="250989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/>
              <a:t>Løsning følger</a:t>
            </a:r>
          </a:p>
        </p:txBody>
      </p:sp>
    </p:spTree>
    <p:extLst>
      <p:ext uri="{BB962C8B-B14F-4D97-AF65-F5344CB8AC3E}">
        <p14:creationId xmlns:p14="http://schemas.microsoft.com/office/powerpoint/2010/main" val="416087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EE454-917B-E346-A3CC-1E3BCFFF1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Viden fra udspillet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A212BB6-61D2-BA45-A4D3-EBE4D54DF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965" y="3177933"/>
            <a:ext cx="4033257" cy="1487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800" dirty="0"/>
              <a:t>Vi trækker trumferne af to omgange og trækker ruderne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3972FA6-2347-B14F-A1FC-3CC0E9AB5838}"/>
              </a:ext>
            </a:extLst>
          </p:cNvPr>
          <p:cNvGraphicFramePr>
            <a:graphicFrameLocks/>
          </p:cNvGraphicFramePr>
          <p:nvPr/>
        </p:nvGraphicFramePr>
        <p:xfrm>
          <a:off x="5348789" y="1249602"/>
          <a:ext cx="6890627" cy="54124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367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643002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373950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12260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 8 6 4 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8 5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5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809853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Udspil:</a:t>
                      </a:r>
                    </a:p>
                    <a:p>
                      <a:pPr algn="ctr"/>
                      <a:r>
                        <a:rPr lang="da-DK" sz="36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</a:t>
                      </a:r>
                      <a:r>
                        <a:rPr lang="da-DK" sz="36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</a:t>
                      </a:r>
                      <a:endParaRPr lang="da-DK" sz="36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600" b="1" dirty="0"/>
                        <a:t>N</a:t>
                      </a:r>
                    </a:p>
                    <a:p>
                      <a:pPr algn="l"/>
                      <a:r>
                        <a:rPr lang="da-DK" sz="3600" b="1" dirty="0"/>
                        <a:t>V             Ø</a:t>
                      </a:r>
                    </a:p>
                    <a:p>
                      <a:pPr algn="ctr"/>
                      <a:r>
                        <a:rPr lang="da-DK" sz="3600" b="1" dirty="0"/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80425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</a:t>
                      </a:r>
                      <a:r>
                        <a:rPr lang="da-DK" sz="2800" dirty="0"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4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7 5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B 6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7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DE2E74E-3813-EE48-9E4E-AD73817759E8}"/>
              </a:ext>
            </a:extLst>
          </p:cNvPr>
          <p:cNvSpPr txBox="1"/>
          <p:nvPr/>
        </p:nvSpPr>
        <p:spPr>
          <a:xfrm>
            <a:off x="315452" y="2069425"/>
            <a:ext cx="3336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Kontrakt: 6 ♥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dirty="0"/>
              <a:t> i syd – spilleplan!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189ADA9F-33CF-5447-9AD3-DEB0BA58F58D}"/>
              </a:ext>
            </a:extLst>
          </p:cNvPr>
          <p:cNvSpPr txBox="1"/>
          <p:nvPr/>
        </p:nvSpPr>
        <p:spPr>
          <a:xfrm>
            <a:off x="414015" y="1903820"/>
            <a:ext cx="4033257" cy="397031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/>
              <a:t>Hvad hedder den teknik, hvor vi fjerner fjendens hjerter og ruder før vi satte dem ind i spar?</a:t>
            </a:r>
          </a:p>
          <a:p>
            <a:endParaRPr lang="da-DK" sz="2800" dirty="0"/>
          </a:p>
          <a:p>
            <a:endParaRPr lang="da-DK" sz="2800" dirty="0"/>
          </a:p>
          <a:p>
            <a:endParaRPr lang="da-DK" sz="2800" dirty="0"/>
          </a:p>
          <a:p>
            <a:endParaRPr lang="da-DK" sz="2800" dirty="0"/>
          </a:p>
          <a:p>
            <a:endParaRPr lang="da-DK" sz="2800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BD08B4A3-0580-8C4A-9DF6-657DCCE7C45C}"/>
              </a:ext>
            </a:extLst>
          </p:cNvPr>
          <p:cNvSpPr txBox="1"/>
          <p:nvPr/>
        </p:nvSpPr>
        <p:spPr>
          <a:xfrm>
            <a:off x="497342" y="5266516"/>
            <a:ext cx="3731741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3200" b="1" dirty="0"/>
              <a:t>ELIMINATION</a:t>
            </a:r>
          </a:p>
        </p:txBody>
      </p:sp>
      <p:graphicFrame>
        <p:nvGraphicFramePr>
          <p:cNvPr id="12" name="Pladsholder til indhold 3">
            <a:extLst>
              <a:ext uri="{FF2B5EF4-FFF2-40B4-BE49-F238E27FC236}">
                <a16:creationId xmlns:a16="http://schemas.microsoft.com/office/drawing/2014/main" id="{8D35BA76-17C8-9C45-B2B0-93FE46C80BAE}"/>
              </a:ext>
            </a:extLst>
          </p:cNvPr>
          <p:cNvGraphicFramePr>
            <a:graphicFrameLocks/>
          </p:cNvGraphicFramePr>
          <p:nvPr/>
        </p:nvGraphicFramePr>
        <p:xfrm>
          <a:off x="5327440" y="1261959"/>
          <a:ext cx="6890627" cy="5400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367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999705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3017247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12260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 8 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5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797496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Udspil:</a:t>
                      </a:r>
                    </a:p>
                    <a:p>
                      <a:pPr algn="ctr"/>
                      <a:r>
                        <a:rPr lang="da-DK" sz="36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</a:t>
                      </a:r>
                      <a:r>
                        <a:rPr lang="da-DK" sz="36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</a:t>
                      </a:r>
                      <a:endParaRPr lang="da-DK" sz="36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600" b="1" dirty="0"/>
                        <a:t>N</a:t>
                      </a:r>
                    </a:p>
                    <a:p>
                      <a:pPr algn="l"/>
                      <a:r>
                        <a:rPr lang="da-DK" sz="3600" b="1" dirty="0"/>
                        <a:t>V        Ø</a:t>
                      </a:r>
                    </a:p>
                    <a:p>
                      <a:pPr algn="ctr"/>
                      <a:r>
                        <a:rPr lang="da-DK" sz="3600" b="1" dirty="0"/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80425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4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7 5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7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13" name="Tekstfelt 12">
            <a:extLst>
              <a:ext uri="{FF2B5EF4-FFF2-40B4-BE49-F238E27FC236}">
                <a16:creationId xmlns:a16="http://schemas.microsoft.com/office/drawing/2014/main" id="{DB63CEB4-37BD-6242-8F52-6EE1AD78B562}"/>
              </a:ext>
            </a:extLst>
          </p:cNvPr>
          <p:cNvSpPr txBox="1"/>
          <p:nvPr/>
        </p:nvSpPr>
        <p:spPr>
          <a:xfrm>
            <a:off x="5480683" y="3047874"/>
            <a:ext cx="171907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9 6 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4 3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267A1B56-AA06-C04B-B3EE-DD37402927F9}"/>
              </a:ext>
            </a:extLst>
          </p:cNvPr>
          <p:cNvSpPr txBox="1"/>
          <p:nvPr/>
        </p:nvSpPr>
        <p:spPr>
          <a:xfrm>
            <a:off x="9321436" y="2988708"/>
            <a:ext cx="2038866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8 7 2 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9 8</a:t>
            </a:r>
          </a:p>
        </p:txBody>
      </p:sp>
    </p:spTree>
    <p:extLst>
      <p:ext uri="{BB962C8B-B14F-4D97-AF65-F5344CB8AC3E}">
        <p14:creationId xmlns:p14="http://schemas.microsoft.com/office/powerpoint/2010/main" val="401412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9" grpId="0" animBg="1"/>
      <p:bldP spid="10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EE454-917B-E346-A3CC-1E3BCFFF1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Fald dog fra i bridge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A212BB6-61D2-BA45-A4D3-EBE4D54DF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837" y="2883714"/>
            <a:ext cx="2589080" cy="628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/>
              <a:t>Spilleplan?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3972FA6-2347-B14F-A1FC-3CC0E9AB58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5144778"/>
              </p:ext>
            </p:extLst>
          </p:nvPr>
        </p:nvGraphicFramePr>
        <p:xfrm>
          <a:off x="5009650" y="1285102"/>
          <a:ext cx="6890627" cy="53399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367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142271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874681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12260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9 8 6 4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 8 6 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9 8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5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723355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Udspil:</a:t>
                      </a:r>
                    </a:p>
                    <a:p>
                      <a:pPr algn="ctr"/>
                      <a:r>
                        <a:rPr lang="da-DK" sz="36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</a:t>
                      </a:r>
                      <a:r>
                        <a:rPr lang="da-DK" sz="36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</a:t>
                      </a:r>
                      <a:endParaRPr lang="da-DK" sz="36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600" b="1" dirty="0"/>
                        <a:t>N</a:t>
                      </a:r>
                    </a:p>
                    <a:p>
                      <a:pPr algn="l"/>
                      <a:r>
                        <a:rPr lang="da-DK" sz="3600" b="1" dirty="0"/>
                        <a:t>V         Ø</a:t>
                      </a:r>
                    </a:p>
                    <a:p>
                      <a:pPr algn="ctr"/>
                      <a:r>
                        <a:rPr lang="da-DK" sz="3600" b="1" dirty="0"/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80425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T </a:t>
                      </a:r>
                      <a:endParaRPr lang="da-DK" sz="2800" dirty="0"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7 5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B 6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7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DE2E74E-3813-EE48-9E4E-AD73817759E8}"/>
              </a:ext>
            </a:extLst>
          </p:cNvPr>
          <p:cNvSpPr txBox="1"/>
          <p:nvPr/>
        </p:nvSpPr>
        <p:spPr>
          <a:xfrm>
            <a:off x="617837" y="2119544"/>
            <a:ext cx="3336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Kontrakt: 4 ♥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dirty="0"/>
              <a:t> i syd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45A4AEA-5081-9041-BB56-E2CAA20CB4E8}"/>
              </a:ext>
            </a:extLst>
          </p:cNvPr>
          <p:cNvSpPr txBox="1"/>
          <p:nvPr/>
        </p:nvSpPr>
        <p:spPr>
          <a:xfrm>
            <a:off x="4589520" y="3188365"/>
            <a:ext cx="217546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 7 5 3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3 2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2 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E D 4 3 2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BB5FAE80-A101-074D-ACAD-A62DBAEC701E}"/>
              </a:ext>
            </a:extLst>
          </p:cNvPr>
          <p:cNvSpPr txBox="1"/>
          <p:nvPr/>
        </p:nvSpPr>
        <p:spPr>
          <a:xfrm>
            <a:off x="9015988" y="3058956"/>
            <a:ext cx="2038866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2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9 4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7 4 3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9 8 6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ADA30C6F-7AF0-5649-80B3-10AA63521986}"/>
              </a:ext>
            </a:extLst>
          </p:cNvPr>
          <p:cNvSpPr txBox="1"/>
          <p:nvPr/>
        </p:nvSpPr>
        <p:spPr>
          <a:xfrm>
            <a:off x="114300" y="3742690"/>
            <a:ext cx="3839861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/>
              <a:t>Fald fra for at ødelægge forbindelserne. Her er et klørgennemspil afgørende!</a:t>
            </a:r>
          </a:p>
        </p:txBody>
      </p:sp>
    </p:spTree>
    <p:extLst>
      <p:ext uri="{BB962C8B-B14F-4D97-AF65-F5344CB8AC3E}">
        <p14:creationId xmlns:p14="http://schemas.microsoft.com/office/powerpoint/2010/main" val="229622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EE454-917B-E346-A3CC-1E3BCFFF1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Taber på taber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A212BB6-61D2-BA45-A4D3-EBE4D54DF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837" y="2883714"/>
            <a:ext cx="2589080" cy="628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/>
              <a:t>Spilleplan?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3972FA6-2347-B14F-A1FC-3CC0E9AB5838}"/>
              </a:ext>
            </a:extLst>
          </p:cNvPr>
          <p:cNvGraphicFramePr>
            <a:graphicFrameLocks/>
          </p:cNvGraphicFramePr>
          <p:nvPr/>
        </p:nvGraphicFramePr>
        <p:xfrm>
          <a:off x="4460789" y="1285103"/>
          <a:ext cx="6890627" cy="53399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367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643002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373950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12260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4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7 2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7 6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8 6 4 3 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723355">
                <a:tc>
                  <a:txBody>
                    <a:bodyPr/>
                    <a:lstStyle/>
                    <a:p>
                      <a:pPr algn="ctr"/>
                      <a:r>
                        <a:rPr lang="da-DK" sz="24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Udspil:</a:t>
                      </a:r>
                    </a:p>
                    <a:p>
                      <a:pPr algn="ctr"/>
                      <a:r>
                        <a:rPr lang="da-DK" sz="36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</a:t>
                      </a:r>
                      <a:r>
                        <a:rPr lang="da-DK" sz="36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</a:t>
                      </a:r>
                      <a:endParaRPr lang="da-DK" sz="36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600" b="1" dirty="0"/>
                        <a:t>N</a:t>
                      </a:r>
                    </a:p>
                    <a:p>
                      <a:pPr algn="l"/>
                      <a:r>
                        <a:rPr lang="da-DK" sz="3600" b="1" dirty="0"/>
                        <a:t>V             Ø</a:t>
                      </a:r>
                    </a:p>
                    <a:p>
                      <a:pPr algn="ctr"/>
                      <a:r>
                        <a:rPr lang="da-DK" sz="3600" b="1" dirty="0"/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80425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B T 9</a:t>
                      </a:r>
                      <a:endParaRPr lang="da-DK" sz="2800" dirty="0"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B 6 3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9DE2E74E-3813-EE48-9E4E-AD73817759E8}"/>
              </a:ext>
            </a:extLst>
          </p:cNvPr>
          <p:cNvSpPr txBox="1"/>
          <p:nvPr/>
        </p:nvSpPr>
        <p:spPr>
          <a:xfrm>
            <a:off x="617837" y="2119544"/>
            <a:ext cx="3336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Kontrakt: 6 spar i syd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45A4AEA-5081-9041-BB56-E2CAA20CB4E8}"/>
              </a:ext>
            </a:extLst>
          </p:cNvPr>
          <p:cNvSpPr txBox="1"/>
          <p:nvPr/>
        </p:nvSpPr>
        <p:spPr>
          <a:xfrm>
            <a:off x="4077748" y="3047128"/>
            <a:ext cx="217546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8 5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T 9 4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D B 5 4 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K D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BB5FAE80-A101-074D-ACAD-A62DBAEC701E}"/>
              </a:ext>
            </a:extLst>
          </p:cNvPr>
          <p:cNvSpPr txBox="1"/>
          <p:nvPr/>
        </p:nvSpPr>
        <p:spPr>
          <a:xfrm>
            <a:off x="9114842" y="3198021"/>
            <a:ext cx="2038866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sz="28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7 6 2</a:t>
            </a:r>
          </a:p>
          <a:p>
            <a:r>
              <a:rPr lang="da-DK" sz="28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8 5</a:t>
            </a:r>
          </a:p>
          <a:p>
            <a:r>
              <a:rPr lang="da-DK" sz="2800" dirty="0">
                <a:solidFill>
                  <a:srgbClr val="FFC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9 8 2</a:t>
            </a:r>
          </a:p>
          <a:p>
            <a:r>
              <a:rPr lang="da-DK" sz="28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 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T 9 7 6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ADA30C6F-7AF0-5649-80B3-10AA63521986}"/>
              </a:ext>
            </a:extLst>
          </p:cNvPr>
          <p:cNvSpPr txBox="1"/>
          <p:nvPr/>
        </p:nvSpPr>
        <p:spPr>
          <a:xfrm>
            <a:off x="158055" y="3844352"/>
            <a:ext cx="3508643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/>
              <a:t> - eller hvordan man flytter en </a:t>
            </a:r>
            <a:r>
              <a:rPr lang="da-DK" sz="2800" dirty="0" err="1"/>
              <a:t>trumfning</a:t>
            </a:r>
            <a:r>
              <a:rPr lang="da-DK" sz="2800" dirty="0"/>
              <a:t> til en anden farve</a:t>
            </a:r>
          </a:p>
        </p:txBody>
      </p:sp>
    </p:spTree>
    <p:extLst>
      <p:ext uri="{BB962C8B-B14F-4D97-AF65-F5344CB8AC3E}">
        <p14:creationId xmlns:p14="http://schemas.microsoft.com/office/powerpoint/2010/main" val="368469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3247B7-817C-974B-AAF0-271F7A6CE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Videre til spiltræning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166FC7A-FF9B-9D47-A9B9-7E76491BD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38416"/>
          </a:xfrm>
        </p:spPr>
        <p:txBody>
          <a:bodyPr>
            <a:noAutofit/>
          </a:bodyPr>
          <a:lstStyle/>
          <a:p>
            <a:r>
              <a:rPr lang="da-DK" sz="2800" dirty="0"/>
              <a:t>Se mønstergenkendelse ved at få noget spilrutine</a:t>
            </a:r>
          </a:p>
          <a:p>
            <a:r>
              <a:rPr lang="da-DK" sz="2800" dirty="0"/>
              <a:t>Tænk anderledes end du plejer ved at sætte modstanderne ind når det passer dig så de kan hjælpe dig med at vinde kontrakten</a:t>
            </a:r>
          </a:p>
          <a:p>
            <a:r>
              <a:rPr lang="da-DK" sz="2800" dirty="0"/>
              <a:t>undgå en knibning ved at sætte modstanderne ind og hjælpe med knibningen</a:t>
            </a:r>
          </a:p>
          <a:p>
            <a:r>
              <a:rPr lang="da-DK" sz="2800" dirty="0"/>
              <a:t>få modstanderne til at åbne op for en kritisk farve?</a:t>
            </a:r>
          </a:p>
        </p:txBody>
      </p:sp>
    </p:spTree>
    <p:extLst>
      <p:ext uri="{BB962C8B-B14F-4D97-AF65-F5344CB8AC3E}">
        <p14:creationId xmlns:p14="http://schemas.microsoft.com/office/powerpoint/2010/main" val="339902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B0E37-FA47-2D41-9606-FE68DFF67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Du skal vinde kontrakten - overstik bliver ikke belønnet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37C8517-CF13-E84B-A921-1B588ACD4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a-DK" sz="2200" dirty="0"/>
              <a:t>Der er fire sværhedsgrader: 1, 2, 3 og den svære nr. 4</a:t>
            </a:r>
          </a:p>
          <a:p>
            <a:r>
              <a:rPr lang="da-DK" sz="2200" dirty="0"/>
              <a:t>Kontrakten vil vinde hvis alt sidder rigtigt MEN det gør det så nok ikke!</a:t>
            </a:r>
          </a:p>
          <a:p>
            <a:r>
              <a:rPr lang="da-DK" sz="2200" dirty="0"/>
              <a:t>I har 6 minutter til at melde og spille spille kontrakten. Hvis I vil fokusere på spillet af kortene så gå direkte til spilføringen. Ved uenighed er det SYD der bestemmer!</a:t>
            </a:r>
          </a:p>
          <a:p>
            <a:r>
              <a:rPr lang="da-DK" sz="2200" dirty="0"/>
              <a:t>Tjek bagsiden af det i spillet indlagte papir for nærmere instruktion af slutkontrakt og udspil. Syd er altid spilfører</a:t>
            </a:r>
          </a:p>
          <a:p>
            <a:r>
              <a:rPr lang="da-DK" sz="2200" dirty="0"/>
              <a:t>Spillet bliver gennemgået umiddelbart efter spillet. Behold derfor kortene foran jer, således at I kan følge med ved gennemgangen.</a:t>
            </a:r>
          </a:p>
          <a:p>
            <a:r>
              <a:rPr lang="da-DK" sz="2200" dirty="0"/>
              <a:t>Er opgaven forstået?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252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B6BF22-B3B6-AD4B-9DFA-38029D771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2369" y="802298"/>
            <a:ext cx="9625912" cy="2541431"/>
          </a:xfrm>
        </p:spPr>
        <p:txBody>
          <a:bodyPr/>
          <a:lstStyle/>
          <a:p>
            <a:r>
              <a:rPr lang="da-DK" dirty="0"/>
              <a:t>Spilteknik – niveau 2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C416B80-B9B1-BD4E-98A1-BEB514A045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tryl kontrakten hjem selvom det sidder skidt</a:t>
            </a:r>
          </a:p>
        </p:txBody>
      </p:sp>
    </p:spTree>
    <p:extLst>
      <p:ext uri="{BB962C8B-B14F-4D97-AF65-F5344CB8AC3E}">
        <p14:creationId xmlns:p14="http://schemas.microsoft.com/office/powerpoint/2010/main" val="3744845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5571239"/>
              </p:ext>
            </p:extLst>
          </p:nvPr>
        </p:nvGraphicFramePr>
        <p:xfrm>
          <a:off x="2419815" y="314656"/>
          <a:ext cx="7192536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268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83590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676261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93898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D 3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7 6 5 2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7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6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79389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5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T 8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9 4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 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l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7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9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T 6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9 8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1956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J T 9 8 6 4 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D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J 5 4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699585" y="2314936"/>
            <a:ext cx="233258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3♠︎ 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B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r>
              <a:rPr lang="da-DK" dirty="0"/>
              <a:t> - Hvordan undgår vi  3 tabere i klør?</a:t>
            </a:r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 - udnyt viden fra udspil og </a:t>
            </a:r>
            <a:r>
              <a:rPr lang="da-DK" dirty="0" err="1"/>
              <a:t>tilspil</a:t>
            </a:r>
            <a:endParaRPr lang="da-DK" dirty="0"/>
          </a:p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1</a:t>
            </a:r>
          </a:p>
          <a:p>
            <a:endParaRPr lang="da-DK" sz="2800" dirty="0"/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3</a:t>
            </a:r>
          </a:p>
          <a:p>
            <a:r>
              <a:rPr lang="da-DK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993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5805251"/>
              </p:ext>
            </p:extLst>
          </p:nvPr>
        </p:nvGraphicFramePr>
        <p:xfrm>
          <a:off x="2419815" y="314656"/>
          <a:ext cx="7192536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268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83590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676261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7008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B 5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9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 4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7 6 4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78700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D T 9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5 4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6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 T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l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8 7 6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8 3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9 8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9 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11044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B T 7 6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7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5 3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699585" y="2314936"/>
            <a:ext cx="233258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 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♠︎K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r>
              <a:rPr lang="da-DK" dirty="0"/>
              <a:t> - Hvor er kl E ?</a:t>
            </a:r>
          </a:p>
          <a:p>
            <a:r>
              <a:rPr lang="da-DK" dirty="0"/>
              <a:t> - hvad med ruder D ?</a:t>
            </a:r>
          </a:p>
          <a:p>
            <a:r>
              <a:rPr lang="da-DK" dirty="0"/>
              <a:t>- Er der et sikker måde at slutspille Vest på?</a:t>
            </a:r>
          </a:p>
          <a:p>
            <a:endParaRPr lang="da-DK" dirty="0"/>
          </a:p>
          <a:p>
            <a:r>
              <a:rPr lang="da-DK" dirty="0"/>
              <a:t> - udnyt viden fra meldinger og udspil</a:t>
            </a:r>
          </a:p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2</a:t>
            </a:r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4 </a:t>
            </a:r>
          </a:p>
        </p:txBody>
      </p:sp>
    </p:spTree>
    <p:extLst>
      <p:ext uri="{BB962C8B-B14F-4D97-AF65-F5344CB8AC3E}">
        <p14:creationId xmlns:p14="http://schemas.microsoft.com/office/powerpoint/2010/main" val="89158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6003978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9 8 7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9 7 5 4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T 3 2 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T 8 5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9 7 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B 6 5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B 9 7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6 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8 5 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D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6 3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B T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6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32398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6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♦︎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Skal vi starte med en knibning?</a:t>
            </a:r>
          </a:p>
          <a:p>
            <a:pPr marL="285750" indent="-285750">
              <a:buFontTx/>
              <a:buChar char="-"/>
            </a:pPr>
            <a:r>
              <a:rPr lang="da-DK" dirty="0"/>
              <a:t>Der skal tænkes 7 stik frem!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3</a:t>
            </a:r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1 </a:t>
            </a:r>
          </a:p>
        </p:txBody>
      </p:sp>
    </p:spTree>
    <p:extLst>
      <p:ext uri="{BB962C8B-B14F-4D97-AF65-F5344CB8AC3E}">
        <p14:creationId xmlns:p14="http://schemas.microsoft.com/office/powerpoint/2010/main" val="79436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4688521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B 4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6 5 2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8 4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4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9 5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B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T 7 6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B T 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7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D T 9 8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9 2 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9 6 5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K D T 8 6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7 4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5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4♠︎ ︎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D 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Hvad gør vi på udspillet?</a:t>
            </a:r>
          </a:p>
          <a:p>
            <a:pPr marL="285750" indent="-285750">
              <a:buFontTx/>
              <a:buChar char="-"/>
            </a:pPr>
            <a:r>
              <a:rPr lang="da-DK" dirty="0"/>
              <a:t>Opspil eller slutspil?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4</a:t>
            </a:r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2 </a:t>
            </a:r>
          </a:p>
        </p:txBody>
      </p:sp>
    </p:spTree>
    <p:extLst>
      <p:ext uri="{BB962C8B-B14F-4D97-AF65-F5344CB8AC3E}">
        <p14:creationId xmlns:p14="http://schemas.microsoft.com/office/powerpoint/2010/main" val="338566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3407485"/>
              </p:ext>
            </p:extLst>
          </p:nvPr>
        </p:nvGraphicFramePr>
        <p:xfrm>
          <a:off x="2419815" y="314656"/>
          <a:ext cx="7192536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268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83590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676261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93898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9 5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 6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7 6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79389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7 6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9 4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T 5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8 7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l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8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D T 8 5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T 6 5 4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1956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D B T 4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7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8 4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-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699585" y="2314936"/>
            <a:ext cx="233258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6♠︎ 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K der også viser esset!</a:t>
            </a:r>
          </a:p>
          <a:p>
            <a:endParaRPr lang="da-DK" dirty="0"/>
          </a:p>
          <a:p>
            <a:r>
              <a:rPr lang="da-DK" dirty="0"/>
              <a:t>Til spilfører: Læg mærke til </a:t>
            </a:r>
            <a:r>
              <a:rPr lang="da-DK" dirty="0" err="1"/>
              <a:t>østs</a:t>
            </a:r>
            <a:r>
              <a:rPr lang="da-DK" dirty="0"/>
              <a:t> ruder 9!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r>
              <a:rPr lang="da-DK" dirty="0"/>
              <a:t> - Hvor er hjerter D?</a:t>
            </a:r>
          </a:p>
          <a:p>
            <a:r>
              <a:rPr lang="da-DK" dirty="0"/>
              <a:t> - sidder ruderne jævnt?</a:t>
            </a:r>
          </a:p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5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 </a:t>
            </a:r>
          </a:p>
          <a:p>
            <a:endParaRPr lang="da-DK" sz="2800" dirty="0"/>
          </a:p>
          <a:p>
            <a:r>
              <a:rPr lang="da-DK" sz="28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6271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913118"/>
              </p:ext>
            </p:extLst>
          </p:nvPr>
        </p:nvGraphicFramePr>
        <p:xfrm>
          <a:off x="2274849" y="314656"/>
          <a:ext cx="733750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54754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30201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93898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8 7 3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8 4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7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9 5 3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79389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5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B 9 5 3</a:t>
                      </a:r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Color Emoji" pitchFamily="2" charset="0"/>
                        <a:cs typeface="Apple Symbols" panose="02000000000000000000" pitchFamily="2" charset="-79"/>
                      </a:endParaRP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6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T 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l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6 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T 7 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B 9 5 4 2 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8 6 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1956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D B T 9 4 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6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8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2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699585" y="2314936"/>
            <a:ext cx="233258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4♠︎ 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E OG derefter ♠︎ E 5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r>
              <a:rPr lang="da-DK" dirty="0"/>
              <a:t> - Hvordan løser vi klørproblemet?</a:t>
            </a:r>
          </a:p>
          <a:p>
            <a:r>
              <a:rPr lang="da-DK" dirty="0"/>
              <a:t> </a:t>
            </a:r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 - udnyt viden fra udspil og </a:t>
            </a:r>
            <a:r>
              <a:rPr lang="da-DK" dirty="0" err="1"/>
              <a:t>tilspil</a:t>
            </a:r>
            <a:endParaRPr lang="da-DK" dirty="0"/>
          </a:p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6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2 </a:t>
            </a:r>
          </a:p>
        </p:txBody>
      </p:sp>
    </p:spTree>
    <p:extLst>
      <p:ext uri="{BB962C8B-B14F-4D97-AF65-F5344CB8AC3E}">
        <p14:creationId xmlns:p14="http://schemas.microsoft.com/office/powerpoint/2010/main" val="122270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9158723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K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9 7 6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7 5 4 3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B 9 6 2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D T 8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5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 9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T 8 5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9 7 6 5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8 4 2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7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4 3 2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B T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B 8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5 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dirty="0">
                <a:ea typeface="Apple Color Emoji" pitchFamily="2" charset="0"/>
                <a:cs typeface="Apple Symbols" panose="02000000000000000000" pitchFamily="2" charset="-79"/>
              </a:rPr>
              <a:t>K </a:t>
            </a:r>
            <a:endParaRPr lang="da-DK" sz="2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Hvad gør vi med klør dame?</a:t>
            </a:r>
          </a:p>
          <a:p>
            <a:pPr marL="285750" indent="-285750">
              <a:buFontTx/>
              <a:buChar char="-"/>
            </a:pPr>
            <a:r>
              <a:rPr lang="da-DK" dirty="0"/>
              <a:t>Har vi andre problemer?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7</a:t>
            </a:r>
          </a:p>
          <a:p>
            <a:endParaRPr lang="da-DK" sz="2800" dirty="0"/>
          </a:p>
          <a:p>
            <a:r>
              <a:rPr lang="da-DK" sz="2800" dirty="0"/>
              <a:t>Sværhedsgrad </a:t>
            </a:r>
          </a:p>
          <a:p>
            <a:endParaRPr lang="da-DK" sz="2800" dirty="0"/>
          </a:p>
          <a:p>
            <a:r>
              <a:rPr lang="da-DK" sz="28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9256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5718937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9 7 4 3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6 5 3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6 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T 8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T 9 7 6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8 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l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5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D 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8 5 3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9 5 3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B T 8 6 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9 7 4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699585" y="2314936"/>
            <a:ext cx="233258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4♠︎ 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B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r>
              <a:rPr lang="da-DK" dirty="0"/>
              <a:t> - Hvordan skal hjerterne sidde?</a:t>
            </a:r>
          </a:p>
          <a:p>
            <a:r>
              <a:rPr lang="da-DK" dirty="0"/>
              <a:t> - hvordan skal vi eliminere side farverne?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8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3 </a:t>
            </a:r>
          </a:p>
        </p:txBody>
      </p:sp>
    </p:spTree>
    <p:extLst>
      <p:ext uri="{BB962C8B-B14F-4D97-AF65-F5344CB8AC3E}">
        <p14:creationId xmlns:p14="http://schemas.microsoft.com/office/powerpoint/2010/main" val="417303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2612822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6 5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6 4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7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B 9 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8 7 5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T 9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3 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T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D T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8 6 5 3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 8 7 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8 7 4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9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4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5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 ♠︎ 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E K og derefter 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B </a:t>
            </a:r>
            <a:r>
              <a:rPr lang="da-DK" dirty="0"/>
              <a:t> </a:t>
            </a:r>
          </a:p>
          <a:p>
            <a:endParaRPr lang="da-DK" b="1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Er der knibninger der skal undgås eller hvad er problemet? 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9</a:t>
            </a:r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2 </a:t>
            </a:r>
          </a:p>
        </p:txBody>
      </p:sp>
    </p:spTree>
    <p:extLst>
      <p:ext uri="{BB962C8B-B14F-4D97-AF65-F5344CB8AC3E}">
        <p14:creationId xmlns:p14="http://schemas.microsoft.com/office/powerpoint/2010/main" val="139578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0817859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6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6 5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9 6 4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7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8 5 2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T 7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7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8 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9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D 9 8 3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B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B 9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K B T 7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B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</a:t>
                      </a:r>
                      <a:r>
                        <a:rPr lang="da-DK" sz="280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8 5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6 4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4♠︎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Hvad gør vi på udspillet?</a:t>
            </a:r>
          </a:p>
          <a:p>
            <a:pPr marL="285750" indent="-285750">
              <a:buFontTx/>
              <a:buChar char="-"/>
            </a:pPr>
            <a:r>
              <a:rPr lang="da-DK" dirty="0"/>
              <a:t>Kan vi undgå 2 rudertabere</a:t>
            </a:r>
          </a:p>
          <a:p>
            <a:pPr marL="285750" indent="-285750">
              <a:buFontTx/>
              <a:buChar char="-"/>
            </a:pPr>
            <a:r>
              <a:rPr lang="da-DK" dirty="0"/>
              <a:t>Skal vi satse på klørknibningen?</a:t>
            </a:r>
          </a:p>
          <a:p>
            <a:r>
              <a:rPr lang="da-DK" dirty="0"/>
              <a:t>- Kan vi lave en fuld elimination?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10</a:t>
            </a:r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4 </a:t>
            </a:r>
          </a:p>
        </p:txBody>
      </p:sp>
    </p:spTree>
    <p:extLst>
      <p:ext uri="{BB962C8B-B14F-4D97-AF65-F5344CB8AC3E}">
        <p14:creationId xmlns:p14="http://schemas.microsoft.com/office/powerpoint/2010/main" val="134789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DB626-D3BF-584E-B76C-0BFC6941E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Formål med dagens spiltekniske indslag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2CA246F-D720-E748-B63F-9E402F788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16657"/>
          </a:xfrm>
        </p:spPr>
        <p:txBody>
          <a:bodyPr>
            <a:normAutofit fontScale="92500" lnSpcReduction="20000"/>
          </a:bodyPr>
          <a:lstStyle/>
          <a:p>
            <a:r>
              <a:rPr lang="da-DK" sz="2800" dirty="0"/>
              <a:t>Lær at udnytte DINE trumfer til at forbedre dine chancer  - herunder hvornår det er rigtigt at trumfe på den lange hånd! </a:t>
            </a:r>
          </a:p>
          <a:p>
            <a:r>
              <a:rPr lang="da-DK" sz="2800" dirty="0"/>
              <a:t>Lær at bruge den viden DU får fra udspillet til at sætte den modstander ind der kan gøre mindst skade</a:t>
            </a:r>
          </a:p>
          <a:p>
            <a:r>
              <a:rPr lang="da-DK" sz="2800" dirty="0"/>
              <a:t>Lær at ”fald dog fra” også gælder i farvekontrakter</a:t>
            </a:r>
          </a:p>
          <a:p>
            <a:r>
              <a:rPr lang="da-DK" sz="2800" dirty="0"/>
              <a:t>Lær at bruge DINE tabere så taberne gør bedst gavn for kontrakten</a:t>
            </a:r>
          </a:p>
          <a:p>
            <a:r>
              <a:rPr lang="da-DK" sz="2800" dirty="0"/>
              <a:t>Lær at udskyde knibning og opspil – det kan være modstanderne kan sættes ind så de hjælper dig! </a:t>
            </a:r>
          </a:p>
        </p:txBody>
      </p:sp>
    </p:spTree>
    <p:extLst>
      <p:ext uri="{BB962C8B-B14F-4D97-AF65-F5344CB8AC3E}">
        <p14:creationId xmlns:p14="http://schemas.microsoft.com/office/powerpoint/2010/main" val="280194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8316177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D 8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9 4 3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B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5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6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D B T 7 6 5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5 2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B T 9 7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-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9 8 7 6 4 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T 7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5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8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6 4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6 NT 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dirty="0">
                <a:ea typeface="Apple Color Emoji" pitchFamily="2" charset="0"/>
                <a:cs typeface="Apple Symbols" panose="02000000000000000000" pitchFamily="2" charset="-79"/>
              </a:rPr>
              <a:t>D </a:t>
            </a:r>
            <a:endParaRPr lang="da-DK" sz="2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Hvordan sikrer vi det 12 stik?</a:t>
            </a:r>
          </a:p>
          <a:p>
            <a:pPr marL="285750" indent="-285750">
              <a:buFontTx/>
              <a:buChar char="-"/>
            </a:pPr>
            <a:r>
              <a:rPr lang="da-DK" dirty="0"/>
              <a:t>Skal vi være skarpe til det sidste?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11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3 </a:t>
            </a:r>
          </a:p>
        </p:txBody>
      </p:sp>
    </p:spTree>
    <p:extLst>
      <p:ext uri="{BB962C8B-B14F-4D97-AF65-F5344CB8AC3E}">
        <p14:creationId xmlns:p14="http://schemas.microsoft.com/office/powerpoint/2010/main" val="272467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9692650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9 8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5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7 4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7 4 3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7 3 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9 4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8 2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B 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6 5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D T 8 6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9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9 6 5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D B T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7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T 6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T 2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 ♠︎ 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K  </a:t>
            </a:r>
            <a:r>
              <a:rPr lang="da-DK" dirty="0"/>
              <a:t> </a:t>
            </a:r>
          </a:p>
          <a:p>
            <a:endParaRPr lang="da-DK" b="1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Kan vi eliminere os til sejren? </a:t>
            </a:r>
          </a:p>
          <a:p>
            <a:pPr marL="285750" indent="-285750">
              <a:buFontTx/>
              <a:buChar char="-"/>
            </a:pPr>
            <a:r>
              <a:rPr lang="da-DK" dirty="0"/>
              <a:t>Er der knibninger der skal undgås?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r>
              <a:rPr lang="da-DK" sz="2800" dirty="0"/>
              <a:t>12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 </a:t>
            </a:r>
          </a:p>
          <a:p>
            <a:endParaRPr lang="da-DK" sz="2800" dirty="0"/>
          </a:p>
          <a:p>
            <a:r>
              <a:rPr lang="da-DK" sz="28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5806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9108326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6 5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 T 8 4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6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9 4 3 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7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B 9 5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9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T 8 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T 7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T 7 6 4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K B 7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D 9 6 5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6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︎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solidFill>
                  <a:srgbClr val="FF0000"/>
                </a:solidFill>
                <a:highlight>
                  <a:srgbClr val="FF0000"/>
                </a:highlight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D</a:t>
            </a:r>
            <a:endParaRPr lang="da-DK" dirty="0"/>
          </a:p>
          <a:p>
            <a:endParaRPr lang="da-DK" b="1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 Der er mange veje til sejren!</a:t>
            </a:r>
          </a:p>
          <a:p>
            <a:pPr marL="285750" indent="-285750">
              <a:buFontTx/>
              <a:buChar char="-"/>
            </a:pPr>
            <a:r>
              <a:rPr lang="da-DK" dirty="0"/>
              <a:t>Hold øje med sparerne!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13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4 </a:t>
            </a:r>
          </a:p>
        </p:txBody>
      </p:sp>
    </p:spTree>
    <p:extLst>
      <p:ext uri="{BB962C8B-B14F-4D97-AF65-F5344CB8AC3E}">
        <p14:creationId xmlns:p14="http://schemas.microsoft.com/office/powerpoint/2010/main" val="61640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5952590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7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B 8 3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7 4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9 4 3 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D 7 5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8 3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B T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T 8 6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-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T 9 6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9 6 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B 5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T 9 6 4 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7 4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6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︎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solidFill>
                  <a:srgbClr val="FF0000"/>
                </a:solidFill>
                <a:highlight>
                  <a:srgbClr val="FF0000"/>
                </a:highlight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D</a:t>
            </a:r>
            <a:endParaRPr lang="da-DK" dirty="0"/>
          </a:p>
          <a:p>
            <a:endParaRPr lang="da-DK" b="1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 sidder det mon skævt?  </a:t>
            </a:r>
          </a:p>
          <a:p>
            <a:pPr marL="285750" indent="-285750">
              <a:buFontTx/>
              <a:buChar char="-"/>
            </a:pPr>
            <a:r>
              <a:rPr lang="da-DK" dirty="0"/>
              <a:t>Kan vi gardere os mod en skæv </a:t>
            </a:r>
            <a:r>
              <a:rPr lang="da-DK" dirty="0" err="1"/>
              <a:t>sits</a:t>
            </a:r>
            <a:r>
              <a:rPr lang="da-DK" dirty="0"/>
              <a:t>?</a:t>
            </a:r>
          </a:p>
          <a:p>
            <a:pPr marL="285750" indent="-285750">
              <a:buFontTx/>
              <a:buChar char="-"/>
            </a:pPr>
            <a:r>
              <a:rPr lang="da-DK" dirty="0"/>
              <a:t>Fik jeg tænkt det igennem før stik 2?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14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2</a:t>
            </a:r>
          </a:p>
          <a:p>
            <a:r>
              <a:rPr lang="da-DK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711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7577555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8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E D 6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7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4 3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T 7 6 4 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9 5 4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8 6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B 9 5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8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9 4</a:t>
                      </a:r>
                    </a:p>
                    <a:p>
                      <a:r>
                        <a:rPr lang="da-DK" sz="280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9 8 6</a:t>
                      </a:r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T 7 2 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A T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T 7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︎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solidFill>
                  <a:srgbClr val="FF0000"/>
                </a:solidFill>
                <a:highlight>
                  <a:srgbClr val="FF0000"/>
                </a:highlight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5</a:t>
            </a:r>
            <a:endParaRPr lang="da-DK" dirty="0"/>
          </a:p>
          <a:p>
            <a:endParaRPr lang="da-DK" b="1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Hvordan løser vi ruderfarven?  </a:t>
            </a:r>
          </a:p>
          <a:p>
            <a:pPr marL="285750" indent="-285750">
              <a:buFontTx/>
              <a:buChar char="-"/>
            </a:pPr>
            <a:r>
              <a:rPr lang="da-DK" dirty="0"/>
              <a:t>Fik jeg talt op hvilke stik jeg kan tåle at afgive?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15</a:t>
            </a:r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2468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8948537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7 4 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5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9 4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8 7 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T 6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T 4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B 8 7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B 9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8 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 6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9 6 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8 5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B 9 7 6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2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699585" y="2314936"/>
            <a:ext cx="233258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 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7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r>
              <a:rPr lang="da-DK" dirty="0"/>
              <a:t>- Hvordan håndterer vi udspillet? </a:t>
            </a:r>
          </a:p>
          <a:p>
            <a:r>
              <a:rPr lang="da-DK" dirty="0"/>
              <a:t>- Hvordan spiller vi sparfarven?</a:t>
            </a:r>
          </a:p>
          <a:p>
            <a:r>
              <a:rPr lang="da-DK" dirty="0"/>
              <a:t> - kan klørfarven hjælpe til?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16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1 </a:t>
            </a:r>
          </a:p>
        </p:txBody>
      </p:sp>
    </p:spTree>
    <p:extLst>
      <p:ext uri="{BB962C8B-B14F-4D97-AF65-F5344CB8AC3E}">
        <p14:creationId xmlns:p14="http://schemas.microsoft.com/office/powerpoint/2010/main" val="193441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9077397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6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7 5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B T 9 7 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7 5 4 2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9 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8 4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9 3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B 9 6 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T 8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K 5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T 8 6 4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7 4 3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6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♥︎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♠︎ B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Hvordan skal det sidde for at vi kan vinde?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17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2 </a:t>
            </a:r>
          </a:p>
        </p:txBody>
      </p:sp>
    </p:spTree>
    <p:extLst>
      <p:ext uri="{BB962C8B-B14F-4D97-AF65-F5344CB8AC3E}">
        <p14:creationId xmlns:p14="http://schemas.microsoft.com/office/powerpoint/2010/main" val="28237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566368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7 5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6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5 4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9 7 6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B 9 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T 9 4 2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8 7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8 6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D 8 5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9 3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D T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7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6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D B T 3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6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dirty="0">
                <a:ea typeface="Apple Color Emoji" pitchFamily="2" charset="0"/>
                <a:cs typeface="Apple Symbols" panose="02000000000000000000" pitchFamily="2" charset="-79"/>
              </a:rPr>
              <a:t>B </a:t>
            </a:r>
            <a:endParaRPr lang="da-DK" dirty="0"/>
          </a:p>
          <a:p>
            <a:endParaRPr lang="da-DK" b="1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Kan vi eliminere os til sejren? </a:t>
            </a:r>
          </a:p>
          <a:p>
            <a:pPr marL="285750" indent="-285750">
              <a:buFontTx/>
              <a:buChar char="-"/>
            </a:pPr>
            <a:r>
              <a:rPr lang="da-DK" dirty="0"/>
              <a:t>ED9 = EDT 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18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1 </a:t>
            </a:r>
          </a:p>
        </p:txBody>
      </p:sp>
    </p:spTree>
    <p:extLst>
      <p:ext uri="{BB962C8B-B14F-4D97-AF65-F5344CB8AC3E}">
        <p14:creationId xmlns:p14="http://schemas.microsoft.com/office/powerpoint/2010/main" val="257557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4706126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B 9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5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6 4 3 2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7 6 2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7 2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9 4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D T 7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B 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6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D T 8 7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9 8 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9 5 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K T 8 5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6 3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5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3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4♠︎ ︎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E, K og ruder igen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pPr marL="285750" indent="-285750">
              <a:buFontTx/>
              <a:buChar char="-"/>
            </a:pPr>
            <a:r>
              <a:rPr lang="da-DK" dirty="0"/>
              <a:t>Hvad skal vi kigge efter?</a:t>
            </a:r>
          </a:p>
          <a:p>
            <a:pPr marL="285750" indent="-285750">
              <a:buFontTx/>
              <a:buChar char="-"/>
            </a:pPr>
            <a:r>
              <a:rPr lang="da-DK" dirty="0"/>
              <a:t>Kan vests ruderlængde hjælpe os?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r>
              <a:rPr lang="da-DK" sz="2800" dirty="0"/>
              <a:t>19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3 </a:t>
            </a:r>
          </a:p>
        </p:txBody>
      </p:sp>
    </p:spTree>
    <p:extLst>
      <p:ext uri="{BB962C8B-B14F-4D97-AF65-F5344CB8AC3E}">
        <p14:creationId xmlns:p14="http://schemas.microsoft.com/office/powerpoint/2010/main" val="133901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4A33D6F-AF6A-7645-8D1C-289467F3420E}"/>
              </a:ext>
            </a:extLst>
          </p:cNvPr>
          <p:cNvSpPr txBox="1"/>
          <p:nvPr/>
        </p:nvSpPr>
        <p:spPr>
          <a:xfrm>
            <a:off x="847493" y="1159727"/>
            <a:ext cx="10459844" cy="10370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02" y="358471"/>
            <a:ext cx="10553049" cy="1049235"/>
          </a:xfrm>
        </p:spPr>
        <p:txBody>
          <a:bodyPr/>
          <a:lstStyle/>
          <a:p>
            <a:br>
              <a:rPr lang="da-DK" dirty="0"/>
            </a:br>
            <a:endParaRPr lang="da-DK" dirty="0"/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9688348"/>
              </p:ext>
            </p:extLst>
          </p:nvPr>
        </p:nvGraphicFramePr>
        <p:xfrm>
          <a:off x="2286000" y="314655"/>
          <a:ext cx="7326351" cy="655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2546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2347753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052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785710"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D 6 5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9 5 2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7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9 4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</a:endParaRPr>
                    </a:p>
                    <a:p>
                      <a:endParaRPr lang="da-DK" sz="2800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pPr algn="l"/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B T 8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B 6 3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9 5</a:t>
                      </a:r>
                    </a:p>
                    <a:p>
                      <a:pPr algn="l"/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T 8 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N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l"/>
                      <a:r>
                        <a:rPr lang="da-DK" sz="3200" b="1" dirty="0">
                          <a:latin typeface="+mn-lt"/>
                        </a:rPr>
                        <a:t>V             Ø</a:t>
                      </a:r>
                    </a:p>
                    <a:p>
                      <a:pPr algn="ctr"/>
                      <a:endParaRPr lang="da-DK" sz="3200" b="1" dirty="0">
                        <a:latin typeface="+mn-lt"/>
                      </a:endParaRPr>
                    </a:p>
                    <a:p>
                      <a:pPr algn="ctr"/>
                      <a:r>
                        <a:rPr lang="da-DK" sz="32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9 7 3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8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T 6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B 7 5 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2209438"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4 2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E K D 7 4</a:t>
                      </a:r>
                    </a:p>
                    <a:p>
                      <a:r>
                        <a:rPr lang="da-DK" sz="2800" dirty="0">
                          <a:solidFill>
                            <a:srgbClr val="C0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8 4 3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6</a:t>
                      </a:r>
                    </a:p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9749766" y="1242683"/>
            <a:ext cx="233258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Kontrakt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i syd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Udspil af ♠︎B og Øst falder fra!</a:t>
            </a:r>
          </a:p>
          <a:p>
            <a:endParaRPr lang="da-DK" dirty="0"/>
          </a:p>
          <a:p>
            <a:r>
              <a:rPr lang="da-DK" b="1" dirty="0"/>
              <a:t>Udfordringer</a:t>
            </a:r>
          </a:p>
          <a:p>
            <a:r>
              <a:rPr lang="da-DK" dirty="0"/>
              <a:t>- Hvad gør vi på udspillet?</a:t>
            </a:r>
          </a:p>
          <a:p>
            <a:r>
              <a:rPr lang="da-DK" dirty="0"/>
              <a:t>- Hvor er problemerne?</a:t>
            </a:r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A499E6C-F9DD-9349-BA47-C5CE40EEAD8B}"/>
              </a:ext>
            </a:extLst>
          </p:cNvPr>
          <p:cNvSpPr txBox="1"/>
          <p:nvPr/>
        </p:nvSpPr>
        <p:spPr>
          <a:xfrm>
            <a:off x="54769" y="2196790"/>
            <a:ext cx="23214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Spilnummer</a:t>
            </a:r>
          </a:p>
          <a:p>
            <a:endParaRPr lang="da-DK" sz="2800" dirty="0"/>
          </a:p>
          <a:p>
            <a:r>
              <a:rPr lang="da-DK" sz="2800" dirty="0"/>
              <a:t>20</a:t>
            </a:r>
          </a:p>
          <a:p>
            <a:endParaRPr lang="da-DK" sz="2800" dirty="0"/>
          </a:p>
          <a:p>
            <a:r>
              <a:rPr lang="da-DK" sz="2800" dirty="0"/>
              <a:t>Sværhedsgrad</a:t>
            </a:r>
          </a:p>
          <a:p>
            <a:endParaRPr lang="da-DK" sz="2800" dirty="0"/>
          </a:p>
          <a:p>
            <a:r>
              <a:rPr lang="da-DK" sz="2800" dirty="0"/>
              <a:t>4 </a:t>
            </a:r>
          </a:p>
        </p:txBody>
      </p:sp>
    </p:spTree>
    <p:extLst>
      <p:ext uri="{BB962C8B-B14F-4D97-AF65-F5344CB8AC3E}">
        <p14:creationId xmlns:p14="http://schemas.microsoft.com/office/powerpoint/2010/main" val="349561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Bedste chance 2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/>
        </p:nvGraphicFramePr>
        <p:xfrm>
          <a:off x="417444" y="1951825"/>
          <a:ext cx="6102625" cy="4383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81532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305878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3200" dirty="0"/>
                        <a:t>♠ 3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3200" dirty="0"/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3200" dirty="0"/>
                        <a:t>♠ E D</a:t>
                      </a: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582937" y="2116680"/>
            <a:ext cx="4837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er chancen for to stik når: 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582937" y="2905780"/>
            <a:ext cx="5152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spiller ud fra hånden (Syd)?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0AAA5880-83E9-2F40-87D7-A957918CFCD1}"/>
              </a:ext>
            </a:extLst>
          </p:cNvPr>
          <p:cNvSpPr txBox="1"/>
          <p:nvPr/>
        </p:nvSpPr>
        <p:spPr>
          <a:xfrm>
            <a:off x="2779195" y="6171586"/>
            <a:ext cx="113682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0%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6AB4E23A-C4C0-2B43-85B0-8B62BEB2E36C}"/>
              </a:ext>
            </a:extLst>
          </p:cNvPr>
          <p:cNvSpPr txBox="1"/>
          <p:nvPr/>
        </p:nvSpPr>
        <p:spPr>
          <a:xfrm>
            <a:off x="880420" y="3881865"/>
            <a:ext cx="99391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100%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FEF92E00-34C9-A244-9E34-A83FB716283D}"/>
              </a:ext>
            </a:extLst>
          </p:cNvPr>
          <p:cNvSpPr txBox="1"/>
          <p:nvPr/>
        </p:nvSpPr>
        <p:spPr>
          <a:xfrm>
            <a:off x="4559285" y="3909328"/>
            <a:ext cx="99391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50%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25F04A07-6FBE-3B4E-B018-B88ED100BB84}"/>
              </a:ext>
            </a:extLst>
          </p:cNvPr>
          <p:cNvSpPr txBox="1"/>
          <p:nvPr/>
        </p:nvSpPr>
        <p:spPr>
          <a:xfrm>
            <a:off x="2779195" y="2755943"/>
            <a:ext cx="123621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50%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0E36283A-9B98-A84A-8C14-71CF4EAB10A4}"/>
              </a:ext>
            </a:extLst>
          </p:cNvPr>
          <p:cNvSpPr txBox="1"/>
          <p:nvPr/>
        </p:nvSpPr>
        <p:spPr>
          <a:xfrm>
            <a:off x="6582937" y="3658329"/>
            <a:ext cx="5152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spiller ud fra bordet (Nord)?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0278E2DC-069E-D844-B5CD-C7A5B2471837}"/>
              </a:ext>
            </a:extLst>
          </p:cNvPr>
          <p:cNvSpPr txBox="1"/>
          <p:nvPr/>
        </p:nvSpPr>
        <p:spPr>
          <a:xfrm>
            <a:off x="6582937" y="4443061"/>
            <a:ext cx="5152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Øst spiller ud i spar?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6486383E-917C-6140-AD1F-C7DCF3CB88E4}"/>
              </a:ext>
            </a:extLst>
          </p:cNvPr>
          <p:cNvSpPr txBox="1"/>
          <p:nvPr/>
        </p:nvSpPr>
        <p:spPr>
          <a:xfrm>
            <a:off x="6582937" y="5227793"/>
            <a:ext cx="5152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Vest spiller ud i spar?</a:t>
            </a:r>
          </a:p>
        </p:txBody>
      </p:sp>
    </p:spTree>
    <p:extLst>
      <p:ext uri="{BB962C8B-B14F-4D97-AF65-F5344CB8AC3E}">
        <p14:creationId xmlns:p14="http://schemas.microsoft.com/office/powerpoint/2010/main" val="80832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 animBg="1"/>
      <p:bldP spid="12" grpId="0" animBg="1"/>
      <p:bldP spid="13" grpId="0" animBg="1"/>
      <p:bldP spid="14" grpId="0" animBg="1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3AAA-131C-5347-88DD-30891FBF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/>
              <a:t>Bedste chance</a:t>
            </a:r>
          </a:p>
        </p:txBody>
      </p:sp>
      <p:graphicFrame>
        <p:nvGraphicFramePr>
          <p:cNvPr id="5" name="Pladsholder til indhold 3">
            <a:extLst>
              <a:ext uri="{FF2B5EF4-FFF2-40B4-BE49-F238E27FC236}">
                <a16:creationId xmlns:a16="http://schemas.microsoft.com/office/drawing/2014/main" id="{EA2AC96E-A0AF-AE45-AD51-9E1625F325CC}"/>
              </a:ext>
            </a:extLst>
          </p:cNvPr>
          <p:cNvGraphicFramePr>
            <a:graphicFrameLocks/>
          </p:cNvGraphicFramePr>
          <p:nvPr/>
        </p:nvGraphicFramePr>
        <p:xfrm>
          <a:off x="318053" y="1951825"/>
          <a:ext cx="6102625" cy="4383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521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93889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293521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885524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3200" dirty="0"/>
                        <a:t>♠ T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3200" dirty="0"/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</a:endParaRPr>
                    </a:p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379451">
                <a:tc>
                  <a:txBody>
                    <a:bodyPr/>
                    <a:lstStyle/>
                    <a:p>
                      <a:pPr algn="l"/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N</a:t>
                      </a:r>
                    </a:p>
                    <a:p>
                      <a:pPr algn="l"/>
                      <a:r>
                        <a:rPr lang="da-DK" sz="4000" b="1" dirty="0">
                          <a:latin typeface="+mn-lt"/>
                        </a:rPr>
                        <a:t>V      Ø</a:t>
                      </a:r>
                    </a:p>
                    <a:p>
                      <a:pPr algn="ctr"/>
                      <a:r>
                        <a:rPr lang="da-DK" sz="4000" b="1" dirty="0">
                          <a:latin typeface="+mn-lt"/>
                        </a:rPr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091460"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3200" dirty="0"/>
                        <a:t>♠ K 2</a:t>
                      </a:r>
                    </a:p>
                    <a:p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F76E7FC8-8186-134F-B85A-0C506336A844}"/>
              </a:ext>
            </a:extLst>
          </p:cNvPr>
          <p:cNvSpPr txBox="1"/>
          <p:nvPr/>
        </p:nvSpPr>
        <p:spPr>
          <a:xfrm>
            <a:off x="6582937" y="2116680"/>
            <a:ext cx="4837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er chancen for et stik når: 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9A9EC1E-4143-0045-A9F4-B0A5D238E077}"/>
              </a:ext>
            </a:extLst>
          </p:cNvPr>
          <p:cNvSpPr txBox="1"/>
          <p:nvPr/>
        </p:nvSpPr>
        <p:spPr>
          <a:xfrm>
            <a:off x="6582937" y="2905780"/>
            <a:ext cx="5152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spiller ud fra hånden (Syd)?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0AAA5880-83E9-2F40-87D7-A957918CFCD1}"/>
              </a:ext>
            </a:extLst>
          </p:cNvPr>
          <p:cNvSpPr txBox="1"/>
          <p:nvPr/>
        </p:nvSpPr>
        <p:spPr>
          <a:xfrm>
            <a:off x="2655627" y="6171586"/>
            <a:ext cx="99391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0,1%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6AB4E23A-C4C0-2B43-85B0-8B62BEB2E36C}"/>
              </a:ext>
            </a:extLst>
          </p:cNvPr>
          <p:cNvSpPr txBox="1"/>
          <p:nvPr/>
        </p:nvSpPr>
        <p:spPr>
          <a:xfrm>
            <a:off x="954622" y="3919841"/>
            <a:ext cx="99391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100%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FEF92E00-34C9-A244-9E34-A83FB716283D}"/>
              </a:ext>
            </a:extLst>
          </p:cNvPr>
          <p:cNvSpPr txBox="1"/>
          <p:nvPr/>
        </p:nvSpPr>
        <p:spPr>
          <a:xfrm>
            <a:off x="2655627" y="2644170"/>
            <a:ext cx="126039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50%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25F04A07-6FBE-3B4E-B018-B88ED100BB84}"/>
              </a:ext>
            </a:extLst>
          </p:cNvPr>
          <p:cNvSpPr txBox="1"/>
          <p:nvPr/>
        </p:nvSpPr>
        <p:spPr>
          <a:xfrm>
            <a:off x="4353071" y="3919841"/>
            <a:ext cx="99391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50%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0E36283A-9B98-A84A-8C14-71CF4EAB10A4}"/>
              </a:ext>
            </a:extLst>
          </p:cNvPr>
          <p:cNvSpPr txBox="1"/>
          <p:nvPr/>
        </p:nvSpPr>
        <p:spPr>
          <a:xfrm>
            <a:off x="6582937" y="3658329"/>
            <a:ext cx="5152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spiller ud fra bordet (Nord)?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0278E2DC-069E-D844-B5CD-C7A5B2471837}"/>
              </a:ext>
            </a:extLst>
          </p:cNvPr>
          <p:cNvSpPr txBox="1"/>
          <p:nvPr/>
        </p:nvSpPr>
        <p:spPr>
          <a:xfrm>
            <a:off x="6582937" y="4443061"/>
            <a:ext cx="5152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Øst spiller ud i spar?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6486383E-917C-6140-AD1F-C7DCF3CB88E4}"/>
              </a:ext>
            </a:extLst>
          </p:cNvPr>
          <p:cNvSpPr txBox="1"/>
          <p:nvPr/>
        </p:nvSpPr>
        <p:spPr>
          <a:xfrm>
            <a:off x="6582937" y="5227793"/>
            <a:ext cx="5152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Vest spiller ud i spar?</a:t>
            </a:r>
          </a:p>
        </p:txBody>
      </p:sp>
    </p:spTree>
    <p:extLst>
      <p:ext uri="{BB962C8B-B14F-4D97-AF65-F5344CB8AC3E}">
        <p14:creationId xmlns:p14="http://schemas.microsoft.com/office/powerpoint/2010/main" val="272903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 animBg="1"/>
      <p:bldP spid="12" grpId="0" animBg="1"/>
      <p:bldP spid="13" grpId="0" animBg="1"/>
      <p:bldP spid="14" grpId="0" animBg="1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EE454-917B-E346-A3CC-1E3BCFFF1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Bedste chance 3</a:t>
            </a:r>
            <a:br>
              <a:rPr lang="da-DK" dirty="0"/>
            </a:br>
            <a:endParaRPr lang="da-DK" dirty="0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3972FA6-2347-B14F-A1FC-3CC0E9AB5838}"/>
              </a:ext>
            </a:extLst>
          </p:cNvPr>
          <p:cNvGraphicFramePr>
            <a:graphicFrameLocks/>
          </p:cNvGraphicFramePr>
          <p:nvPr/>
        </p:nvGraphicFramePr>
        <p:xfrm>
          <a:off x="4611742" y="2019784"/>
          <a:ext cx="6443112" cy="50296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4705">
                  <a:extLst>
                    <a:ext uri="{9D8B030D-6E8A-4147-A177-3AD203B41FA5}">
                      <a16:colId xmlns:a16="http://schemas.microsoft.com/office/drawing/2014/main" val="152968680"/>
                    </a:ext>
                  </a:extLst>
                </a:gridCol>
                <a:gridCol w="1822007">
                  <a:extLst>
                    <a:ext uri="{9D8B030D-6E8A-4147-A177-3AD203B41FA5}">
                      <a16:colId xmlns:a16="http://schemas.microsoft.com/office/drawing/2014/main" val="385366811"/>
                    </a:ext>
                  </a:extLst>
                </a:gridCol>
                <a:gridCol w="2726400">
                  <a:extLst>
                    <a:ext uri="{9D8B030D-6E8A-4147-A177-3AD203B41FA5}">
                      <a16:colId xmlns:a16="http://schemas.microsoft.com/office/drawing/2014/main" val="4146855904"/>
                    </a:ext>
                  </a:extLst>
                </a:gridCol>
              </a:tblGrid>
              <a:tr h="1164286">
                <a:tc>
                  <a:txBody>
                    <a:bodyPr/>
                    <a:lstStyle/>
                    <a:p>
                      <a:endParaRPr lang="da-DK" sz="1600" dirty="0">
                        <a:solidFill>
                          <a:srgbClr val="FFC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8 4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2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2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9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71257"/>
                  </a:ext>
                </a:extLst>
              </a:tr>
              <a:tr h="1164286">
                <a:tc>
                  <a:txBody>
                    <a:bodyPr/>
                    <a:lstStyle/>
                    <a:p>
                      <a:pPr algn="r"/>
                      <a:endParaRPr lang="da-DK" sz="18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/>
                        <a:t>N</a:t>
                      </a:r>
                    </a:p>
                    <a:p>
                      <a:pPr algn="l"/>
                      <a:r>
                        <a:rPr lang="da-DK" sz="3200" b="1" dirty="0"/>
                        <a:t>V        Ø</a:t>
                      </a:r>
                    </a:p>
                    <a:p>
                      <a:pPr algn="ctr"/>
                      <a:r>
                        <a:rPr lang="da-DK" sz="3200" b="1" dirty="0"/>
                        <a:t>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 </a:t>
                      </a:r>
                      <a:r>
                        <a:rPr lang="da-DK" sz="2800" dirty="0"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D B T </a:t>
                      </a:r>
                    </a:p>
                    <a:p>
                      <a:r>
                        <a:rPr lang="da-DK" sz="2800" dirty="0">
                          <a:solidFill>
                            <a:srgbClr val="FF0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Color Emoji" pitchFamily="2" charset="0"/>
                          <a:cs typeface="Apple Symbols" panose="02000000000000000000" pitchFamily="2" charset="-79"/>
                        </a:rPr>
                        <a:t>K B T</a:t>
                      </a:r>
                    </a:p>
                    <a:p>
                      <a:r>
                        <a:rPr lang="da-DK" sz="2800" dirty="0">
                          <a:solidFill>
                            <a:srgbClr val="FFC00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B T</a:t>
                      </a:r>
                    </a:p>
                    <a:p>
                      <a:r>
                        <a:rPr lang="da-DK" sz="2800" dirty="0">
                          <a:solidFill>
                            <a:srgbClr val="00B050"/>
                          </a:solidFill>
                          <a:latin typeface="Apple Symbols" panose="02000000000000000000" pitchFamily="2" charset="-79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B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15062"/>
                  </a:ext>
                </a:extLst>
              </a:tr>
              <a:tr h="1432967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1503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76497E8E-20FE-F244-A70B-9BA5A52C6F60}"/>
              </a:ext>
            </a:extLst>
          </p:cNvPr>
          <p:cNvSpPr txBox="1"/>
          <p:nvPr/>
        </p:nvSpPr>
        <p:spPr>
          <a:xfrm>
            <a:off x="1" y="2150076"/>
            <a:ext cx="53381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Du er i en sans i NORD med udspil af spar Dame og alt sidder skrækkeligt !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48DB8C8A-240E-6D49-80A8-0A17295D1356}"/>
              </a:ext>
            </a:extLst>
          </p:cNvPr>
          <p:cNvSpPr txBox="1"/>
          <p:nvPr/>
        </p:nvSpPr>
        <p:spPr>
          <a:xfrm>
            <a:off x="427645" y="3831393"/>
            <a:ext cx="3756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Hvor mange stik får du</a:t>
            </a:r>
            <a:r>
              <a:rPr lang="da-DK" dirty="0"/>
              <a:t>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7DE4CAB2-601D-264B-A398-DA8946CBEFBA}"/>
              </a:ext>
            </a:extLst>
          </p:cNvPr>
          <p:cNvSpPr txBox="1"/>
          <p:nvPr/>
        </p:nvSpPr>
        <p:spPr>
          <a:xfrm>
            <a:off x="8950411" y="790889"/>
            <a:ext cx="1025611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FBBC838E-70FA-084B-A29C-A333CA8FDE87}"/>
              </a:ext>
            </a:extLst>
          </p:cNvPr>
          <p:cNvSpPr txBox="1"/>
          <p:nvPr/>
        </p:nvSpPr>
        <p:spPr>
          <a:xfrm>
            <a:off x="9165928" y="3908337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F9633E8D-188E-394E-913A-90BF25B466B2}"/>
              </a:ext>
            </a:extLst>
          </p:cNvPr>
          <p:cNvSpPr txBox="1"/>
          <p:nvPr/>
        </p:nvSpPr>
        <p:spPr>
          <a:xfrm>
            <a:off x="9517010" y="3908337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DE065BD8-0746-7A47-90DB-2B52B0B16507}"/>
              </a:ext>
            </a:extLst>
          </p:cNvPr>
          <p:cNvSpPr txBox="1"/>
          <p:nvPr/>
        </p:nvSpPr>
        <p:spPr>
          <a:xfrm>
            <a:off x="9292280" y="3142825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18AB2B70-7E4C-AA41-A5C0-387F1B919675}"/>
              </a:ext>
            </a:extLst>
          </p:cNvPr>
          <p:cNvSpPr txBox="1"/>
          <p:nvPr/>
        </p:nvSpPr>
        <p:spPr>
          <a:xfrm>
            <a:off x="0" y="4797897"/>
            <a:ext cx="4611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Hvad kalder vi </a:t>
            </a:r>
            <a:r>
              <a:rPr lang="da-DK" sz="2800" dirty="0" err="1"/>
              <a:t>Østs</a:t>
            </a:r>
            <a:r>
              <a:rPr lang="da-DK" sz="2800" dirty="0"/>
              <a:t> gentagne situation?</a:t>
            </a:r>
            <a:endParaRPr lang="da-DK" dirty="0"/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07E6E281-E98E-0D47-8265-5DA86E2171AE}"/>
              </a:ext>
            </a:extLst>
          </p:cNvPr>
          <p:cNvSpPr txBox="1"/>
          <p:nvPr/>
        </p:nvSpPr>
        <p:spPr>
          <a:xfrm>
            <a:off x="9803636" y="3833304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C50F0E86-A854-AB49-A5D9-B8DC450CD6F9}"/>
              </a:ext>
            </a:extLst>
          </p:cNvPr>
          <p:cNvSpPr txBox="1"/>
          <p:nvPr/>
        </p:nvSpPr>
        <p:spPr>
          <a:xfrm>
            <a:off x="8872997" y="3894250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6C59ABEF-BF67-6B43-924F-F2561610CD7B}"/>
              </a:ext>
            </a:extLst>
          </p:cNvPr>
          <p:cNvSpPr txBox="1"/>
          <p:nvPr/>
        </p:nvSpPr>
        <p:spPr>
          <a:xfrm>
            <a:off x="9527793" y="4259033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B4D9DBC8-9D18-5942-A25D-D3208430390C}"/>
              </a:ext>
            </a:extLst>
          </p:cNvPr>
          <p:cNvSpPr txBox="1"/>
          <p:nvPr/>
        </p:nvSpPr>
        <p:spPr>
          <a:xfrm>
            <a:off x="7080420" y="2504430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6106BAB-3C0D-9C47-AD14-9B54CDA902CD}"/>
              </a:ext>
            </a:extLst>
          </p:cNvPr>
          <p:cNvSpPr txBox="1"/>
          <p:nvPr/>
        </p:nvSpPr>
        <p:spPr>
          <a:xfrm>
            <a:off x="7668477" y="2926698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11292962-3CF7-FA46-B201-0396DC5C9304}"/>
              </a:ext>
            </a:extLst>
          </p:cNvPr>
          <p:cNvSpPr txBox="1"/>
          <p:nvPr/>
        </p:nvSpPr>
        <p:spPr>
          <a:xfrm>
            <a:off x="8901354" y="4349921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DC1A4A62-C536-F348-84BA-94BBC9D100CC}"/>
              </a:ext>
            </a:extLst>
          </p:cNvPr>
          <p:cNvSpPr txBox="1"/>
          <p:nvPr/>
        </p:nvSpPr>
        <p:spPr>
          <a:xfrm>
            <a:off x="9198399" y="4727038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C95E3A3D-E74B-934B-82B6-8E59BB93DEF8}"/>
              </a:ext>
            </a:extLst>
          </p:cNvPr>
          <p:cNvSpPr txBox="1"/>
          <p:nvPr/>
        </p:nvSpPr>
        <p:spPr>
          <a:xfrm>
            <a:off x="7041064" y="2981073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5D3B5BA8-0E8D-BD4A-854E-0EE714F91D8E}"/>
              </a:ext>
            </a:extLst>
          </p:cNvPr>
          <p:cNvSpPr txBox="1"/>
          <p:nvPr/>
        </p:nvSpPr>
        <p:spPr>
          <a:xfrm>
            <a:off x="7668476" y="3380155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2866C40E-8661-1342-8B43-C5B19073E708}"/>
              </a:ext>
            </a:extLst>
          </p:cNvPr>
          <p:cNvSpPr txBox="1"/>
          <p:nvPr/>
        </p:nvSpPr>
        <p:spPr>
          <a:xfrm>
            <a:off x="7065894" y="2089798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7B38802B-A8AA-CC47-85BF-BD93197C859B}"/>
              </a:ext>
            </a:extLst>
          </p:cNvPr>
          <p:cNvSpPr txBox="1"/>
          <p:nvPr/>
        </p:nvSpPr>
        <p:spPr>
          <a:xfrm>
            <a:off x="7647272" y="2079216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3419B678-2944-164F-93C6-42598F4BF8CA}"/>
              </a:ext>
            </a:extLst>
          </p:cNvPr>
          <p:cNvSpPr txBox="1"/>
          <p:nvPr/>
        </p:nvSpPr>
        <p:spPr>
          <a:xfrm>
            <a:off x="7356583" y="2079216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F6114F28-047D-BD4C-9AC7-F383AD7B9308}"/>
              </a:ext>
            </a:extLst>
          </p:cNvPr>
          <p:cNvSpPr txBox="1"/>
          <p:nvPr/>
        </p:nvSpPr>
        <p:spPr>
          <a:xfrm>
            <a:off x="7671986" y="2473241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186ABB0C-A88F-FA44-9D21-AAC89578C7C9}"/>
              </a:ext>
            </a:extLst>
          </p:cNvPr>
          <p:cNvSpPr txBox="1"/>
          <p:nvPr/>
        </p:nvSpPr>
        <p:spPr>
          <a:xfrm>
            <a:off x="7380876" y="2480641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49B7CB28-B105-0348-A9FF-6CBB76508598}"/>
              </a:ext>
            </a:extLst>
          </p:cNvPr>
          <p:cNvSpPr txBox="1"/>
          <p:nvPr/>
        </p:nvSpPr>
        <p:spPr>
          <a:xfrm>
            <a:off x="9191851" y="4265866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62BB671-5A1B-4141-8E21-34DBC6BF8BDC}"/>
              </a:ext>
            </a:extLst>
          </p:cNvPr>
          <p:cNvSpPr txBox="1"/>
          <p:nvPr/>
        </p:nvSpPr>
        <p:spPr>
          <a:xfrm>
            <a:off x="9495443" y="4719417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F844C79-BFCA-2342-9F58-6AD7EE2E2DE9}"/>
              </a:ext>
            </a:extLst>
          </p:cNvPr>
          <p:cNvSpPr txBox="1"/>
          <p:nvPr/>
        </p:nvSpPr>
        <p:spPr>
          <a:xfrm>
            <a:off x="7961707" y="3350405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CCF088AF-F0A1-884E-859C-8CE0698221E6}"/>
              </a:ext>
            </a:extLst>
          </p:cNvPr>
          <p:cNvSpPr txBox="1"/>
          <p:nvPr/>
        </p:nvSpPr>
        <p:spPr>
          <a:xfrm>
            <a:off x="7347925" y="2926698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8" name="Tekstfelt 37">
            <a:extLst>
              <a:ext uri="{FF2B5EF4-FFF2-40B4-BE49-F238E27FC236}">
                <a16:creationId xmlns:a16="http://schemas.microsoft.com/office/drawing/2014/main" id="{C464656D-4A4A-E642-96DB-0B306A109C9C}"/>
              </a:ext>
            </a:extLst>
          </p:cNvPr>
          <p:cNvSpPr txBox="1"/>
          <p:nvPr/>
        </p:nvSpPr>
        <p:spPr>
          <a:xfrm>
            <a:off x="8899665" y="4797897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9" name="Tekstfelt 38">
            <a:extLst>
              <a:ext uri="{FF2B5EF4-FFF2-40B4-BE49-F238E27FC236}">
                <a16:creationId xmlns:a16="http://schemas.microsoft.com/office/drawing/2014/main" id="{07E95491-48AD-D344-8B2A-27C318DAFEE3}"/>
              </a:ext>
            </a:extLst>
          </p:cNvPr>
          <p:cNvSpPr txBox="1"/>
          <p:nvPr/>
        </p:nvSpPr>
        <p:spPr>
          <a:xfrm>
            <a:off x="9503044" y="5202283"/>
            <a:ext cx="23477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40" name="Tekstfelt 39">
            <a:extLst>
              <a:ext uri="{FF2B5EF4-FFF2-40B4-BE49-F238E27FC236}">
                <a16:creationId xmlns:a16="http://schemas.microsoft.com/office/drawing/2014/main" id="{8FFF8241-97E5-AF42-96ED-ABCF09B7BFB9}"/>
              </a:ext>
            </a:extLst>
          </p:cNvPr>
          <p:cNvSpPr txBox="1"/>
          <p:nvPr/>
        </p:nvSpPr>
        <p:spPr>
          <a:xfrm>
            <a:off x="8872998" y="2263004"/>
            <a:ext cx="2935184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4000" b="1" dirty="0"/>
              <a:t>SLUTSPIL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3E50FA3E-7792-974E-9A7F-E209D2E6C213}"/>
              </a:ext>
            </a:extLst>
          </p:cNvPr>
          <p:cNvSpPr txBox="1"/>
          <p:nvPr/>
        </p:nvSpPr>
        <p:spPr>
          <a:xfrm>
            <a:off x="1260049" y="4340402"/>
            <a:ext cx="383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2227BF5D-9D1F-CA4F-91F0-B9582CC83BF7}"/>
              </a:ext>
            </a:extLst>
          </p:cNvPr>
          <p:cNvSpPr txBox="1"/>
          <p:nvPr/>
        </p:nvSpPr>
        <p:spPr>
          <a:xfrm>
            <a:off x="1486589" y="4357706"/>
            <a:ext cx="383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</a:t>
            </a:r>
          </a:p>
        </p:txBody>
      </p:sp>
      <p:sp>
        <p:nvSpPr>
          <p:cNvPr id="43" name="Tekstfelt 42">
            <a:extLst>
              <a:ext uri="{FF2B5EF4-FFF2-40B4-BE49-F238E27FC236}">
                <a16:creationId xmlns:a16="http://schemas.microsoft.com/office/drawing/2014/main" id="{B38531C9-C4F2-4D44-B9E6-ABC888FF7FF4}"/>
              </a:ext>
            </a:extLst>
          </p:cNvPr>
          <p:cNvSpPr txBox="1"/>
          <p:nvPr/>
        </p:nvSpPr>
        <p:spPr>
          <a:xfrm>
            <a:off x="1723858" y="4364932"/>
            <a:ext cx="383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</a:t>
            </a:r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2BD936AB-C756-7A41-BC68-676393E711A8}"/>
              </a:ext>
            </a:extLst>
          </p:cNvPr>
          <p:cNvSpPr txBox="1"/>
          <p:nvPr/>
        </p:nvSpPr>
        <p:spPr>
          <a:xfrm>
            <a:off x="1977653" y="4364932"/>
            <a:ext cx="383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0B3E9FB1-E4A2-C94B-93A6-F59DD5222DD9}"/>
              </a:ext>
            </a:extLst>
          </p:cNvPr>
          <p:cNvSpPr txBox="1"/>
          <p:nvPr/>
        </p:nvSpPr>
        <p:spPr>
          <a:xfrm>
            <a:off x="2237898" y="4372231"/>
            <a:ext cx="383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</a:t>
            </a:r>
          </a:p>
        </p:txBody>
      </p:sp>
      <p:sp>
        <p:nvSpPr>
          <p:cNvPr id="47" name="Tekstfelt 46">
            <a:extLst>
              <a:ext uri="{FF2B5EF4-FFF2-40B4-BE49-F238E27FC236}">
                <a16:creationId xmlns:a16="http://schemas.microsoft.com/office/drawing/2014/main" id="{64EC3533-F00F-7540-8CDE-27683B2E26A3}"/>
              </a:ext>
            </a:extLst>
          </p:cNvPr>
          <p:cNvSpPr txBox="1"/>
          <p:nvPr/>
        </p:nvSpPr>
        <p:spPr>
          <a:xfrm>
            <a:off x="2508828" y="4377272"/>
            <a:ext cx="383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0962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  <p:bldP spid="16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39" grpId="1" animBg="1"/>
      <p:bldP spid="40" grpId="0" animBg="1"/>
      <p:bldP spid="41" grpId="0"/>
      <p:bldP spid="42" grpId="0"/>
      <p:bldP spid="43" grpId="0"/>
      <p:bldP spid="44" grpId="0"/>
      <p:bldP spid="45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6D281F-D584-2E41-9AEF-6510CE0DA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forbedr dine odds</a:t>
            </a:r>
            <a:br>
              <a:rPr lang="da-DK" dirty="0"/>
            </a:br>
            <a:r>
              <a:rPr lang="da-DK" dirty="0"/>
              <a:t> </a:t>
            </a:r>
            <a:r>
              <a:rPr lang="da-DK" sz="2000" dirty="0"/>
              <a:t>- Brug dine trumfer med omtanke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38436E2-69BF-754D-8A7B-F01558AF9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502" y="1896092"/>
            <a:ext cx="5200013" cy="415738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2600" dirty="0"/>
              <a:t>Spar er trumf og der er ikke flere trumfer ude</a:t>
            </a:r>
          </a:p>
          <a:p>
            <a:pPr marL="0" indent="0">
              <a:buNone/>
            </a:pPr>
            <a:r>
              <a:rPr lang="da-DK" sz="2600" dirty="0"/>
              <a:t>Du er på bordet (N)</a:t>
            </a:r>
          </a:p>
          <a:p>
            <a:pPr marL="0" indent="0">
              <a:buNone/>
            </a:pPr>
            <a:r>
              <a:rPr lang="da-DK" sz="2600" dirty="0"/>
              <a:t>– dine tanker!</a:t>
            </a:r>
          </a:p>
          <a:p>
            <a:pPr marL="457200" indent="-457200">
              <a:buAutoNum type="arabicPeriod"/>
            </a:pPr>
            <a:r>
              <a:rPr lang="da-DK" sz="2600" dirty="0"/>
              <a:t>Den nemme </a:t>
            </a:r>
            <a:r>
              <a:rPr lang="da-DK" sz="2600" dirty="0" err="1"/>
              <a:t>sits</a:t>
            </a:r>
            <a:endParaRPr lang="da-DK" sz="2600" dirty="0"/>
          </a:p>
          <a:p>
            <a:pPr marL="457200" indent="-457200">
              <a:buAutoNum type="arabicPeriod"/>
            </a:pPr>
            <a:r>
              <a:rPr lang="da-DK" sz="2600" dirty="0"/>
              <a:t>De svære </a:t>
            </a:r>
            <a:r>
              <a:rPr lang="da-DK" sz="2600" dirty="0" err="1"/>
              <a:t>sitser</a:t>
            </a:r>
            <a:r>
              <a:rPr lang="da-DK" sz="2600" dirty="0"/>
              <a:t> </a:t>
            </a:r>
          </a:p>
          <a:p>
            <a:pPr marL="457200" indent="-457200">
              <a:buAutoNum type="arabicPeriod"/>
            </a:pPr>
            <a:r>
              <a:rPr lang="da-DK" sz="2600" dirty="0"/>
              <a:t>Den meget svære </a:t>
            </a:r>
            <a:r>
              <a:rPr lang="da-DK" sz="2600" dirty="0" err="1"/>
              <a:t>sits</a:t>
            </a:r>
            <a:endParaRPr lang="da-DK" sz="2600" dirty="0"/>
          </a:p>
          <a:p>
            <a:pPr marL="457200" indent="-457200">
              <a:buAutoNum type="arabicPeriod"/>
            </a:pPr>
            <a:endParaRPr lang="da-DK" sz="2600" dirty="0"/>
          </a:p>
          <a:p>
            <a:pPr marL="0" indent="0">
              <a:buNone/>
            </a:pPr>
            <a:r>
              <a:rPr lang="da-DK" sz="2600" dirty="0"/>
              <a:t>Spilleplan for 7 stik nu hvor du har tænkt det godt igennem – løsning følger!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A46D7962-3158-7646-BF38-8EC2D66586A5}"/>
              </a:ext>
            </a:extLst>
          </p:cNvPr>
          <p:cNvGraphicFramePr>
            <a:graphicFrameLocks noGrp="1"/>
          </p:cNvGraphicFramePr>
          <p:nvPr/>
        </p:nvGraphicFramePr>
        <p:xfrm>
          <a:off x="6363228" y="762181"/>
          <a:ext cx="4937228" cy="515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8688">
                  <a:extLst>
                    <a:ext uri="{9D8B030D-6E8A-4147-A177-3AD203B41FA5}">
                      <a16:colId xmlns:a16="http://schemas.microsoft.com/office/drawing/2014/main" val="3921070709"/>
                    </a:ext>
                  </a:extLst>
                </a:gridCol>
                <a:gridCol w="1742735">
                  <a:extLst>
                    <a:ext uri="{9D8B030D-6E8A-4147-A177-3AD203B41FA5}">
                      <a16:colId xmlns:a16="http://schemas.microsoft.com/office/drawing/2014/main" val="4271562257"/>
                    </a:ext>
                  </a:extLst>
                </a:gridCol>
                <a:gridCol w="1655805">
                  <a:extLst>
                    <a:ext uri="{9D8B030D-6E8A-4147-A177-3AD203B41FA5}">
                      <a16:colId xmlns:a16="http://schemas.microsoft.com/office/drawing/2014/main" val="1506524153"/>
                    </a:ext>
                  </a:extLst>
                </a:gridCol>
              </a:tblGrid>
              <a:tr h="1227897">
                <a:tc>
                  <a:txBody>
                    <a:bodyPr/>
                    <a:lstStyle/>
                    <a:p>
                      <a:endParaRPr lang="da-DK" sz="2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 6 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498501"/>
                  </a:ext>
                </a:extLst>
              </a:tr>
              <a:tr h="15134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000" dirty="0">
                        <a:solidFill>
                          <a:srgbClr val="00B050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/>
                        <a:t>N</a:t>
                      </a:r>
                    </a:p>
                    <a:p>
                      <a:pPr algn="l"/>
                      <a:r>
                        <a:rPr lang="da-DK" sz="3200" b="1" dirty="0"/>
                        <a:t>V        Ø</a:t>
                      </a:r>
                    </a:p>
                    <a:p>
                      <a:pPr algn="ctr"/>
                      <a:r>
                        <a:rPr lang="da-DK" sz="3200" b="1" dirty="0"/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31696"/>
                  </a:ext>
                </a:extLst>
              </a:tr>
              <a:tr h="1513454">
                <a:tc>
                  <a:txBody>
                    <a:bodyPr/>
                    <a:lstStyle/>
                    <a:p>
                      <a:endParaRPr lang="da-DK" sz="2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8 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5 2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-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415644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0B5B6A14-A7DC-A743-B0C4-6205D52A0AC2}"/>
              </a:ext>
            </a:extLst>
          </p:cNvPr>
          <p:cNvSpPr txBox="1"/>
          <p:nvPr/>
        </p:nvSpPr>
        <p:spPr>
          <a:xfrm>
            <a:off x="8563618" y="538864"/>
            <a:ext cx="53644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3C88B14A-5E9F-BE44-9ABA-3B4651E02245}"/>
              </a:ext>
            </a:extLst>
          </p:cNvPr>
          <p:cNvSpPr txBox="1"/>
          <p:nvPr/>
        </p:nvSpPr>
        <p:spPr>
          <a:xfrm>
            <a:off x="6397055" y="2578597"/>
            <a:ext cx="1401415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T 2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5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6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E4750EE9-DAAE-D84B-8957-13F13729BE62}"/>
              </a:ext>
            </a:extLst>
          </p:cNvPr>
          <p:cNvSpPr txBox="1"/>
          <p:nvPr/>
        </p:nvSpPr>
        <p:spPr>
          <a:xfrm>
            <a:off x="9918394" y="2521059"/>
            <a:ext cx="1619665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9 5 3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5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DA95EFC3-8D19-414B-9E23-73B35EBD5C25}"/>
              </a:ext>
            </a:extLst>
          </p:cNvPr>
          <p:cNvSpPr txBox="1"/>
          <p:nvPr/>
        </p:nvSpPr>
        <p:spPr>
          <a:xfrm>
            <a:off x="9918394" y="2550889"/>
            <a:ext cx="1561383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T 2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5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6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456F887-4B66-4F44-B9EC-26CD9AB03CF5}"/>
              </a:ext>
            </a:extLst>
          </p:cNvPr>
          <p:cNvSpPr txBox="1"/>
          <p:nvPr/>
        </p:nvSpPr>
        <p:spPr>
          <a:xfrm>
            <a:off x="6456698" y="2597881"/>
            <a:ext cx="1377994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9 5 3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5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22C32715-7A4A-DC4B-A04D-7B6B719389D9}"/>
              </a:ext>
            </a:extLst>
          </p:cNvPr>
          <p:cNvSpPr txBox="1"/>
          <p:nvPr/>
        </p:nvSpPr>
        <p:spPr>
          <a:xfrm>
            <a:off x="6215026" y="2570661"/>
            <a:ext cx="1619666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9 5 3 2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FB17E083-6A0A-2B44-B735-DEB7C5842F33}"/>
              </a:ext>
            </a:extLst>
          </p:cNvPr>
          <p:cNvSpPr txBox="1"/>
          <p:nvPr/>
        </p:nvSpPr>
        <p:spPr>
          <a:xfrm>
            <a:off x="9945348" y="2581913"/>
            <a:ext cx="1377994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T 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5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6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E5FFFA74-30C1-3F48-AAA7-D161518C03E4}"/>
              </a:ext>
            </a:extLst>
          </p:cNvPr>
          <p:cNvSpPr txBox="1"/>
          <p:nvPr/>
        </p:nvSpPr>
        <p:spPr>
          <a:xfrm>
            <a:off x="6253216" y="2559313"/>
            <a:ext cx="1446671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3 2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 2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30F33BFA-0891-5649-AC9B-CE32F4CBAB48}"/>
              </a:ext>
            </a:extLst>
          </p:cNvPr>
          <p:cNvSpPr txBox="1"/>
          <p:nvPr/>
        </p:nvSpPr>
        <p:spPr>
          <a:xfrm>
            <a:off x="9863280" y="2570661"/>
            <a:ext cx="1754282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T 9 5 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6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4F810CEB-5A99-2144-BF00-B44CA0332B09}"/>
              </a:ext>
            </a:extLst>
          </p:cNvPr>
          <p:cNvSpPr txBox="1"/>
          <p:nvPr/>
        </p:nvSpPr>
        <p:spPr>
          <a:xfrm>
            <a:off x="6230330" y="2335446"/>
            <a:ext cx="1297460" cy="203132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87702A7D-600E-5F4A-98B9-3AA28E001784}"/>
              </a:ext>
            </a:extLst>
          </p:cNvPr>
          <p:cNvSpPr txBox="1"/>
          <p:nvPr/>
        </p:nvSpPr>
        <p:spPr>
          <a:xfrm>
            <a:off x="9827057" y="2305616"/>
            <a:ext cx="1711001" cy="203132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81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  <p:bldP spid="17" grpId="0" animBg="1"/>
      <p:bldP spid="18" grpId="0" animBg="1"/>
      <p:bldP spid="20" grpId="0" animBg="1"/>
      <p:bldP spid="21" grpId="0" animBg="1"/>
      <p:bldP spid="23" grpId="0" animBg="1"/>
      <p:bldP spid="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6D281F-D584-2E41-9AEF-6510CE0DA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Undgå knibningen</a:t>
            </a:r>
            <a:br>
              <a:rPr lang="da-DK" dirty="0"/>
            </a:br>
            <a:r>
              <a:rPr lang="da-DK" dirty="0"/>
              <a:t> </a:t>
            </a:r>
            <a:r>
              <a:rPr lang="da-DK" sz="2000" dirty="0"/>
              <a:t>Løsning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38436E2-69BF-754D-8A7B-F01558AF9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082" y="2119409"/>
            <a:ext cx="3701827" cy="30333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Spil klør es og kast en HJERTER!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Det er kun hjerter dame fjerde hos Vest der forpurrer vores plan</a:t>
            </a:r>
          </a:p>
          <a:p>
            <a:pPr marL="0" indent="0">
              <a:buNone/>
            </a:pPr>
            <a:endParaRPr lang="da-DK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A46D7962-3158-7646-BF38-8EC2D6658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323232"/>
              </p:ext>
            </p:extLst>
          </p:nvPr>
        </p:nvGraphicFramePr>
        <p:xfrm>
          <a:off x="6113420" y="1321325"/>
          <a:ext cx="5115698" cy="5455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7759">
                  <a:extLst>
                    <a:ext uri="{9D8B030D-6E8A-4147-A177-3AD203B41FA5}">
                      <a16:colId xmlns:a16="http://schemas.microsoft.com/office/drawing/2014/main" val="3921070709"/>
                    </a:ext>
                  </a:extLst>
                </a:gridCol>
                <a:gridCol w="1792758">
                  <a:extLst>
                    <a:ext uri="{9D8B030D-6E8A-4147-A177-3AD203B41FA5}">
                      <a16:colId xmlns:a16="http://schemas.microsoft.com/office/drawing/2014/main" val="4271562257"/>
                    </a:ext>
                  </a:extLst>
                </a:gridCol>
                <a:gridCol w="1475181">
                  <a:extLst>
                    <a:ext uri="{9D8B030D-6E8A-4147-A177-3AD203B41FA5}">
                      <a16:colId xmlns:a16="http://schemas.microsoft.com/office/drawing/2014/main" val="1506524153"/>
                    </a:ext>
                  </a:extLst>
                </a:gridCol>
              </a:tblGrid>
              <a:tr h="1723314">
                <a:tc>
                  <a:txBody>
                    <a:bodyPr/>
                    <a:lstStyle/>
                    <a:p>
                      <a:endParaRPr lang="da-DK" sz="2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0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︎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B 6 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498501"/>
                  </a:ext>
                </a:extLst>
              </a:tr>
              <a:tr h="15134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000" dirty="0">
                        <a:solidFill>
                          <a:srgbClr val="00B050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1" dirty="0"/>
                        <a:t>N</a:t>
                      </a:r>
                    </a:p>
                    <a:p>
                      <a:pPr algn="l"/>
                      <a:r>
                        <a:rPr lang="da-DK" sz="3200" b="1" dirty="0"/>
                        <a:t>V        Ø</a:t>
                      </a:r>
                    </a:p>
                    <a:p>
                      <a:pPr algn="ctr"/>
                      <a:r>
                        <a:rPr lang="da-DK" sz="3200" b="1" dirty="0"/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31696"/>
                  </a:ext>
                </a:extLst>
              </a:tr>
              <a:tr h="1513454">
                <a:tc>
                  <a:txBody>
                    <a:bodyPr/>
                    <a:lstStyle/>
                    <a:p>
                      <a:endParaRPr lang="da-DK" sz="2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K 8 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5 2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800" dirty="0">
                          <a:solidFill>
                            <a:srgbClr val="00B05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♣︎ </a:t>
                      </a:r>
                      <a:r>
                        <a:rPr lang="da-DK" sz="28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000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2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415644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0B5B6A14-A7DC-A743-B0C4-6205D52A0AC2}"/>
              </a:ext>
            </a:extLst>
          </p:cNvPr>
          <p:cNvSpPr txBox="1"/>
          <p:nvPr/>
        </p:nvSpPr>
        <p:spPr>
          <a:xfrm>
            <a:off x="8563618" y="538864"/>
            <a:ext cx="53644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E4750EE9-DAAE-D84B-8957-13F13729BE62}"/>
              </a:ext>
            </a:extLst>
          </p:cNvPr>
          <p:cNvSpPr txBox="1"/>
          <p:nvPr/>
        </p:nvSpPr>
        <p:spPr>
          <a:xfrm>
            <a:off x="6227806" y="3115701"/>
            <a:ext cx="1396577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9 5 3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B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DA95EFC3-8D19-414B-9E23-73B35EBD5C25}"/>
              </a:ext>
            </a:extLst>
          </p:cNvPr>
          <p:cNvSpPr txBox="1"/>
          <p:nvPr/>
        </p:nvSpPr>
        <p:spPr>
          <a:xfrm>
            <a:off x="9833560" y="2969347"/>
            <a:ext cx="139555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♠︎ -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T 2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K 5</a:t>
            </a:r>
          </a:p>
          <a:p>
            <a:pPr lvl="0" defTabSz="914400">
              <a:defRPr/>
            </a:pP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B 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B1DE852C-E175-2A4F-9623-6FB43A98DAB9}"/>
              </a:ext>
            </a:extLst>
          </p:cNvPr>
          <p:cNvSpPr txBox="1"/>
          <p:nvPr/>
        </p:nvSpPr>
        <p:spPr>
          <a:xfrm>
            <a:off x="8412163" y="2632541"/>
            <a:ext cx="268224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sz="2000" dirty="0"/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AF077A28-5081-9040-AACD-4615C539148B}"/>
              </a:ext>
            </a:extLst>
          </p:cNvPr>
          <p:cNvSpPr txBox="1"/>
          <p:nvPr/>
        </p:nvSpPr>
        <p:spPr>
          <a:xfrm>
            <a:off x="8965953" y="5103339"/>
            <a:ext cx="289257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53862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6D281F-D584-2E41-9AEF-6510CE0DA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Elimination</a:t>
            </a:r>
            <a:br>
              <a:rPr lang="da-DK" dirty="0"/>
            </a:br>
            <a:r>
              <a:rPr lang="da-DK" dirty="0"/>
              <a:t> - </a:t>
            </a:r>
            <a:r>
              <a:rPr lang="da-DK" sz="2000" dirty="0"/>
              <a:t>en forberedelse til et muligt slutspil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38436E2-69BF-754D-8A7B-F01558AF9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027873"/>
          </a:xfrm>
        </p:spPr>
        <p:txBody>
          <a:bodyPr/>
          <a:lstStyle/>
          <a:p>
            <a:pPr marL="0" indent="0">
              <a:buNone/>
            </a:pPr>
            <a:r>
              <a:rPr lang="da-DK" sz="2400" dirty="0"/>
              <a:t>Formål med en elimination er, at FJERNE mulige FRISPILSKORT så fjenden er TVUNGET til at spille ud i en farve der HJÆLPER dig – når hun sættes ind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2400" dirty="0"/>
              <a:t>Fjern frispilskortet hos vest</a:t>
            </a:r>
          </a:p>
          <a:p>
            <a:pPr marL="0" indent="0">
              <a:buNone/>
            </a:pPr>
            <a:r>
              <a:rPr lang="da-DK" sz="2400" dirty="0"/>
              <a:t>Træk dine stik OG</a:t>
            </a:r>
          </a:p>
          <a:p>
            <a:pPr marL="0" indent="0">
              <a:buNone/>
            </a:pPr>
            <a:r>
              <a:rPr lang="da-DK" sz="2400" dirty="0"/>
              <a:t>Sæt fjenden ind &amp; se hvad der sker!</a:t>
            </a:r>
          </a:p>
          <a:p>
            <a:pPr marL="0" indent="0">
              <a:buNone/>
            </a:pPr>
            <a:endParaRPr lang="da-DK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A46D7962-3158-7646-BF38-8EC2D66586A5}"/>
              </a:ext>
            </a:extLst>
          </p:cNvPr>
          <p:cNvGraphicFramePr>
            <a:graphicFrameLocks noGrp="1"/>
          </p:cNvGraphicFramePr>
          <p:nvPr/>
        </p:nvGraphicFramePr>
        <p:xfrm>
          <a:off x="7447143" y="2952965"/>
          <a:ext cx="3764368" cy="3474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9667">
                  <a:extLst>
                    <a:ext uri="{9D8B030D-6E8A-4147-A177-3AD203B41FA5}">
                      <a16:colId xmlns:a16="http://schemas.microsoft.com/office/drawing/2014/main" val="3921070709"/>
                    </a:ext>
                  </a:extLst>
                </a:gridCol>
                <a:gridCol w="1227072">
                  <a:extLst>
                    <a:ext uri="{9D8B030D-6E8A-4147-A177-3AD203B41FA5}">
                      <a16:colId xmlns:a16="http://schemas.microsoft.com/office/drawing/2014/main" val="4271562257"/>
                    </a:ext>
                  </a:extLst>
                </a:gridCol>
                <a:gridCol w="1177629">
                  <a:extLst>
                    <a:ext uri="{9D8B030D-6E8A-4147-A177-3AD203B41FA5}">
                      <a16:colId xmlns:a16="http://schemas.microsoft.com/office/drawing/2014/main" val="15065241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5 4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7 6 2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498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E D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D B 9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 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000" b="1" dirty="0"/>
                        <a:t>N</a:t>
                      </a:r>
                    </a:p>
                    <a:p>
                      <a:pPr algn="l"/>
                      <a:r>
                        <a:rPr lang="da-DK" sz="2000" b="1" dirty="0"/>
                        <a:t>V         Ø</a:t>
                      </a:r>
                    </a:p>
                    <a:p>
                      <a:pPr algn="ctr"/>
                      <a:r>
                        <a:rPr lang="da-DK" sz="2000" b="1" dirty="0"/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7 6 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T 6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99331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♠︎ K 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rgbClr val="FF0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♥︎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 K 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>
                          <a:solidFill>
                            <a:srgbClr val="FFC000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♦︎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+mn-lt"/>
                          <a:ea typeface="Apple Symbols" panose="02000000000000000000" pitchFamily="2" charset="-79"/>
                          <a:cs typeface="Apple Symbols" panose="02000000000000000000" pitchFamily="2" charset="-79"/>
                        </a:rPr>
                        <a:t>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>
                        <a:solidFill>
                          <a:schemeClr val="tx1"/>
                        </a:solidFill>
                        <a:latin typeface="+mn-lt"/>
                        <a:ea typeface="Apple Symbols" panose="02000000000000000000" pitchFamily="2" charset="-79"/>
                        <a:cs typeface="Apple Symbols" panose="02000000000000000000" pitchFamily="2" charset="-79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415644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BC35BDD2-FA41-6E47-9156-8FAA731E4D0C}"/>
              </a:ext>
            </a:extLst>
          </p:cNvPr>
          <p:cNvSpPr txBox="1"/>
          <p:nvPr/>
        </p:nvSpPr>
        <p:spPr>
          <a:xfrm>
            <a:off x="9174742" y="5756877"/>
            <a:ext cx="53644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4C82FBED-DB2A-9542-8C25-2D881A72C0DE}"/>
              </a:ext>
            </a:extLst>
          </p:cNvPr>
          <p:cNvSpPr txBox="1"/>
          <p:nvPr/>
        </p:nvSpPr>
        <p:spPr>
          <a:xfrm>
            <a:off x="10786630" y="3786121"/>
            <a:ext cx="53644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0B5B6A14-A7DC-A743-B0C4-6205D52A0AC2}"/>
              </a:ext>
            </a:extLst>
          </p:cNvPr>
          <p:cNvSpPr txBox="1"/>
          <p:nvPr/>
        </p:nvSpPr>
        <p:spPr>
          <a:xfrm>
            <a:off x="8563618" y="538864"/>
            <a:ext cx="53644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6D061F1-0764-8449-BE91-395FEB3C0C0F}"/>
              </a:ext>
            </a:extLst>
          </p:cNvPr>
          <p:cNvSpPr txBox="1"/>
          <p:nvPr/>
        </p:nvSpPr>
        <p:spPr>
          <a:xfrm>
            <a:off x="8488017" y="4505659"/>
            <a:ext cx="27022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F9808AD-2832-D34D-95E7-90462A7BF978}"/>
              </a:ext>
            </a:extLst>
          </p:cNvPr>
          <p:cNvSpPr txBox="1"/>
          <p:nvPr/>
        </p:nvSpPr>
        <p:spPr>
          <a:xfrm>
            <a:off x="9675876" y="2952965"/>
            <a:ext cx="53644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298C7E23-CD49-7F40-A35B-AFE72FDD02DB}"/>
              </a:ext>
            </a:extLst>
          </p:cNvPr>
          <p:cNvSpPr txBox="1"/>
          <p:nvPr/>
        </p:nvSpPr>
        <p:spPr>
          <a:xfrm>
            <a:off x="8831842" y="538864"/>
            <a:ext cx="655058" cy="5612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3FD90A5-B803-7941-829D-BB649535DFA9}"/>
              </a:ext>
            </a:extLst>
          </p:cNvPr>
          <p:cNvSpPr txBox="1"/>
          <p:nvPr/>
        </p:nvSpPr>
        <p:spPr>
          <a:xfrm>
            <a:off x="8984242" y="691264"/>
            <a:ext cx="655058" cy="5612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EDE9D153-5C21-CD4D-83D9-34D557BB6410}"/>
              </a:ext>
            </a:extLst>
          </p:cNvPr>
          <p:cNvSpPr txBox="1"/>
          <p:nvPr/>
        </p:nvSpPr>
        <p:spPr>
          <a:xfrm>
            <a:off x="10311690" y="814395"/>
            <a:ext cx="655058" cy="5612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A2D96C67-F57D-034E-81C7-F93CB70A4A64}"/>
              </a:ext>
            </a:extLst>
          </p:cNvPr>
          <p:cNvSpPr txBox="1"/>
          <p:nvPr/>
        </p:nvSpPr>
        <p:spPr>
          <a:xfrm>
            <a:off x="9289042" y="996064"/>
            <a:ext cx="655058" cy="5612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0632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Galleri">
  <a:themeElements>
    <a:clrScheme name="Gal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{514C83D8-D661-5241-9BCD-FE01753F8FBD}tf10001119</Template>
  <TotalTime>10851</TotalTime>
  <Words>3852</Words>
  <Application>Microsoft Macintosh PowerPoint</Application>
  <PresentationFormat>Widescreen</PresentationFormat>
  <Paragraphs>1205</Paragraphs>
  <Slides>39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39</vt:i4>
      </vt:variant>
    </vt:vector>
  </HeadingPairs>
  <TitlesOfParts>
    <vt:vector size="44" baseType="lpstr">
      <vt:lpstr>Apple Symbols</vt:lpstr>
      <vt:lpstr>Arial</vt:lpstr>
      <vt:lpstr>Calibri</vt:lpstr>
      <vt:lpstr>Gill Sans MT</vt:lpstr>
      <vt:lpstr>Galleri</vt:lpstr>
      <vt:lpstr>Dagens program Vind din kontrakt – selvom det sidder skævt  bliv bedre til at vurdere din hånd og for at kunne vælge den mest rigtige melding</vt:lpstr>
      <vt:lpstr>Spilteknik – niveau 2</vt:lpstr>
      <vt:lpstr>Formål med dagens spiltekniske indslag</vt:lpstr>
      <vt:lpstr>Bedste chance 2</vt:lpstr>
      <vt:lpstr>Bedste chance</vt:lpstr>
      <vt:lpstr>Bedste chance 3 </vt:lpstr>
      <vt:lpstr>forbedr dine odds  - Brug dine trumfer med omtanke</vt:lpstr>
      <vt:lpstr>Undgå knibningen  Løsning</vt:lpstr>
      <vt:lpstr>Elimination  - en forberedelse til et muligt slutspil</vt:lpstr>
      <vt:lpstr>Et slutspil</vt:lpstr>
      <vt:lpstr>Elimination &amp; slutspil Et eksempel</vt:lpstr>
      <vt:lpstr>Hvornår giver et fra Fald mening?  - Et spil fra virkeligheden </vt:lpstr>
      <vt:lpstr>fra fald eller ej </vt:lpstr>
      <vt:lpstr>Fald dog fra i bridge </vt:lpstr>
      <vt:lpstr>Viden fra udspillet </vt:lpstr>
      <vt:lpstr>Fald dog fra i bridge </vt:lpstr>
      <vt:lpstr>Taber på taber </vt:lpstr>
      <vt:lpstr>Videre til spiltræning </vt:lpstr>
      <vt:lpstr>Du skal vinde kontrakten - overstik bliver ikke belønnet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Michael Staub</dc:creator>
  <cp:lastModifiedBy>Michael Staub</cp:lastModifiedBy>
  <cp:revision>68</cp:revision>
  <dcterms:created xsi:type="dcterms:W3CDTF">2018-11-22T18:07:13Z</dcterms:created>
  <dcterms:modified xsi:type="dcterms:W3CDTF">2021-11-12T16:50:03Z</dcterms:modified>
</cp:coreProperties>
</file>