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2" r:id="rId1"/>
  </p:sldMasterIdLst>
  <p:notesMasterIdLst>
    <p:notesMasterId r:id="rId19"/>
  </p:notesMasterIdLst>
  <p:sldIdLst>
    <p:sldId id="256" r:id="rId2"/>
    <p:sldId id="421" r:id="rId3"/>
    <p:sldId id="416" r:id="rId4"/>
    <p:sldId id="440" r:id="rId5"/>
    <p:sldId id="441" r:id="rId6"/>
    <p:sldId id="442" r:id="rId7"/>
    <p:sldId id="443" r:id="rId8"/>
    <p:sldId id="444" r:id="rId9"/>
    <p:sldId id="445" r:id="rId10"/>
    <p:sldId id="446" r:id="rId11"/>
    <p:sldId id="447" r:id="rId12"/>
    <p:sldId id="448" r:id="rId13"/>
    <p:sldId id="434" r:id="rId14"/>
    <p:sldId id="493" r:id="rId15"/>
    <p:sldId id="494" r:id="rId16"/>
    <p:sldId id="495" r:id="rId17"/>
    <p:sldId id="496" r:id="rId18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+eocD+glMNi5dwuwiuiMSQ==" hashData="/nLWkM41mGD4Qe0BFMlzHIQ2HhrOAcr7i17neHsQYv6kvkNoT6PtBo3IEQ2APxJkIR1DsHiQQU/XiS/32xrjKg=="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n typografi, intet git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57"/>
    <p:restoredTop sz="94674"/>
  </p:normalViewPr>
  <p:slideViewPr>
    <p:cSldViewPr snapToGrid="0" snapToObjects="1">
      <p:cViewPr varScale="1">
        <p:scale>
          <a:sx n="128" d="100"/>
          <a:sy n="128" d="100"/>
        </p:scale>
        <p:origin x="5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738592-1C7C-E443-A335-18B74F84A203}" type="datetimeFigureOut">
              <a:rPr lang="da-DK" smtClean="0"/>
              <a:t>28.06.2023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da-DK"/>
              <a:t>Rediger teksttypografien i masteren
Andet niveau
Tredje niveau
Fjerde niveau
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3723B-FEF9-D544-B57D-CC8A0A570C9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41820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/>
              <a:t>NS4, kap 8, side 86</a:t>
            </a: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03F0B-C772-4887-AD3D-A62817632069}" type="slidenum">
              <a:rPr lang="da-DK" smtClean="0"/>
              <a:pPr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791708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/>
              <a:t>NS4, kap 8, side 86</a:t>
            </a: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03F0B-C772-4887-AD3D-A62817632069}" type="slidenum">
              <a:rPr lang="da-DK" smtClean="0"/>
              <a:pPr/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803952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/>
              <a:t>NS4, kap 8, side 86</a:t>
            </a: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03F0B-C772-4887-AD3D-A62817632069}" type="slidenum">
              <a:rPr lang="da-DK" smtClean="0"/>
              <a:pPr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716417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/>
              <a:t>NS4, kap 8, side 86</a:t>
            </a: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03F0B-C772-4887-AD3D-A62817632069}" type="slidenum">
              <a:rPr lang="da-DK" smtClean="0"/>
              <a:pPr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749983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/>
              <a:t>NS4, kap 8, side 86</a:t>
            </a: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03F0B-C772-4887-AD3D-A62817632069}" type="slidenum">
              <a:rPr lang="da-DK" smtClean="0"/>
              <a:pPr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083110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/>
              <a:t>NS4, kap 8, side 86</a:t>
            </a: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03F0B-C772-4887-AD3D-A62817632069}" type="slidenum">
              <a:rPr lang="da-DK" smtClean="0"/>
              <a:pPr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503429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/>
              <a:t>NS4, kap 8, side 86</a:t>
            </a: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03F0B-C772-4887-AD3D-A62817632069}" type="slidenum">
              <a:rPr lang="da-DK" smtClean="0"/>
              <a:pPr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931336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/>
              <a:t>NS4, kap 8, side 86</a:t>
            </a: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03F0B-C772-4887-AD3D-A62817632069}" type="slidenum">
              <a:rPr lang="da-DK" smtClean="0"/>
              <a:pPr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562564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/>
              <a:t>NS4, kap 8, side 86</a:t>
            </a: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03F0B-C772-4887-AD3D-A62817632069}" type="slidenum">
              <a:rPr lang="da-DK" smtClean="0"/>
              <a:pPr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15872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/>
              <a:t>NS4, kap 8, side 86</a:t>
            </a: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03F0B-C772-4887-AD3D-A62817632069}" type="slidenum">
              <a:rPr lang="da-DK" smtClean="0"/>
              <a:pPr/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54092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r>
              <a:rPr lang="da-DK"/>
              <a:t>Negative doblinger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ACC14152-2911-3941-B58F-17359879B880}" type="slidenum">
              <a:rPr lang="da-DK" smtClean="0"/>
              <a:t>‹nr.›</a:t>
            </a:fld>
            <a:endParaRPr lang="da-DK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6246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Negative doblinger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14152-2911-3941-B58F-17359879B880}" type="slidenum">
              <a:rPr lang="da-DK" smtClean="0"/>
              <a:t>‹nr.›</a:t>
            </a:fld>
            <a:endParaRPr lang="da-DK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1393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Negative doblinger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14152-2911-3941-B58F-17359879B880}" type="slidenum">
              <a:rPr lang="da-DK" smtClean="0"/>
              <a:t>‹nr.›</a:t>
            </a:fld>
            <a:endParaRPr lang="da-DK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974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Negative doblinger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14152-2911-3941-B58F-17359879B880}" type="slidenum">
              <a:rPr lang="da-DK" smtClean="0"/>
              <a:t>‹nr.›</a:t>
            </a:fld>
            <a:endParaRPr lang="da-DK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0765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Negative doblinger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14152-2911-3941-B58F-17359879B880}" type="slidenum">
              <a:rPr lang="da-DK" smtClean="0"/>
              <a:t>‹nr.›</a:t>
            </a:fld>
            <a:endParaRPr lang="da-DK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6668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Negative doblinger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14152-2911-3941-B58F-17359879B880}" type="slidenum">
              <a:rPr lang="da-DK" smtClean="0"/>
              <a:t>‹nr.›</a:t>
            </a:fld>
            <a:endParaRPr lang="da-DK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6566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Negative doblinger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14152-2911-3941-B58F-17359879B880}" type="slidenum">
              <a:rPr lang="da-DK" smtClean="0"/>
              <a:t>‹nr.›</a:t>
            </a:fld>
            <a:endParaRPr lang="da-DK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4903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Negative doblinger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14152-2911-3941-B58F-17359879B880}" type="slidenum">
              <a:rPr lang="da-DK" smtClean="0"/>
              <a:t>‹nr.›</a:t>
            </a:fld>
            <a:endParaRPr lang="da-DK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1711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Negative doblinger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14152-2911-3941-B58F-17359879B88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85112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Negative doblinger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14152-2911-3941-B58F-17359879B880}" type="slidenum">
              <a:rPr lang="da-DK" smtClean="0"/>
              <a:t>‹nr.›</a:t>
            </a:fld>
            <a:endParaRPr lang="da-DK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4885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r>
              <a:rPr lang="en-US"/>
              <a:t>Negative doblinger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14152-2911-3941-B58F-17359879B880}" type="slidenum">
              <a:rPr lang="da-DK" smtClean="0"/>
              <a:t>‹nr.›</a:t>
            </a:fld>
            <a:endParaRPr lang="da-DK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8562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/>
              <a:t>Negative doblinger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ACC14152-2911-3941-B58F-17359879B880}" type="slidenum">
              <a:rPr lang="da-DK" smtClean="0"/>
              <a:t>‹nr.›</a:t>
            </a:fld>
            <a:endParaRPr lang="da-DK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9207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0BE7D7E-0842-4F38-9557-0D617EE85D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B32CE0E-5DF1-4910-9170-60FCDE09DA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65365BD-5059-7F46-BAA2-1F2EA16B07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70072" y="964769"/>
            <a:ext cx="4966432" cy="2376915"/>
          </a:xfrm>
        </p:spPr>
        <p:txBody>
          <a:bodyPr>
            <a:normAutofit/>
          </a:bodyPr>
          <a:lstStyle/>
          <a:p>
            <a:r>
              <a:rPr lang="da-DK" sz="3600" dirty="0"/>
              <a:t>Spilføring part 11</a:t>
            </a:r>
            <a:br>
              <a:rPr lang="da-DK" sz="3600" dirty="0"/>
            </a:br>
            <a:br>
              <a:rPr lang="da-DK" sz="5400" dirty="0"/>
            </a:br>
            <a:r>
              <a:rPr lang="da-DK" sz="5400" dirty="0"/>
              <a:t>Skvisen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DD752DCA-AEFB-8A41-95B3-B258CFDB38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70074" y="3529159"/>
            <a:ext cx="4972063" cy="1612688"/>
          </a:xfrm>
        </p:spPr>
        <p:txBody>
          <a:bodyPr>
            <a:normAutofit/>
          </a:bodyPr>
          <a:lstStyle/>
          <a:p>
            <a:r>
              <a:rPr lang="da-DK" dirty="0"/>
              <a:t>- Stikket der opstod ud af det blå!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D48BE64-6C02-4E42-BDA9-6B8B59C4C2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32238" y="482171"/>
            <a:ext cx="4641751" cy="5149101"/>
            <a:chOff x="632238" y="482171"/>
            <a:chExt cx="4641751" cy="5149101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3DD431A6-9E1C-4B11-BDBB-3657C592F5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238" y="482171"/>
              <a:ext cx="4641751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4B812A6D-4B8E-47C7-8209-617FCA0F91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45297" y="812507"/>
              <a:ext cx="4001652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E262252E-3BC8-4D09-B5AC-AEC6296B96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8720" y="977099"/>
            <a:ext cx="3661944" cy="4136205"/>
          </a:xfrm>
          <a:prstGeom prst="rect">
            <a:avLst/>
          </a:prstGeom>
          <a:solidFill>
            <a:schemeClr val="bg1"/>
          </a:solidFill>
          <a:ln w="63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B68A7E3D-A3C7-EE48-B167-F1481DB5FD62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71223" y="1368360"/>
            <a:ext cx="3362141" cy="3362141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B5CBE9D-E580-4E12-A631-39FF36782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770073" y="3526496"/>
            <a:ext cx="495950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22" name="Picture 21">
            <a:extLst>
              <a:ext uri="{FF2B5EF4-FFF2-40B4-BE49-F238E27FC236}">
                <a16:creationId xmlns:a16="http://schemas.microsoft.com/office/drawing/2014/main" id="{1CD736FD-103D-4A07-94DB-2E05C99C0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74EB30B-2659-4978-B415-0296628B2C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90679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/>
              <a:t>Vi identificerer truslen</a:t>
            </a:r>
            <a:br>
              <a:rPr lang="da-DK" dirty="0"/>
            </a:br>
            <a:r>
              <a:rPr lang="da-DK" dirty="0"/>
              <a:t>  - </a:t>
            </a:r>
            <a:r>
              <a:rPr lang="da-DK" sz="1600" dirty="0"/>
              <a:t>der skal mindst være to trusler rettet mod samme modspiler!</a:t>
            </a:r>
          </a:p>
        </p:txBody>
      </p:sp>
      <p:graphicFrame>
        <p:nvGraphicFramePr>
          <p:cNvPr id="4" name="Pladsholder til indhold 3">
            <a:extLst>
              <a:ext uri="{FF2B5EF4-FFF2-40B4-BE49-F238E27FC236}">
                <a16:creationId xmlns:a16="http://schemas.microsoft.com/office/drawing/2014/main" id="{6F24F21A-F5B9-5144-AFD4-77425FF132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0819645"/>
              </p:ext>
            </p:extLst>
          </p:nvPr>
        </p:nvGraphicFramePr>
        <p:xfrm>
          <a:off x="1450975" y="2016125"/>
          <a:ext cx="6735594" cy="3566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0714">
                  <a:extLst>
                    <a:ext uri="{9D8B030D-6E8A-4147-A177-3AD203B41FA5}">
                      <a16:colId xmlns:a16="http://schemas.microsoft.com/office/drawing/2014/main" val="152968680"/>
                    </a:ext>
                  </a:extLst>
                </a:gridCol>
                <a:gridCol w="1716953">
                  <a:extLst>
                    <a:ext uri="{9D8B030D-6E8A-4147-A177-3AD203B41FA5}">
                      <a16:colId xmlns:a16="http://schemas.microsoft.com/office/drawing/2014/main" val="385366811"/>
                    </a:ext>
                  </a:extLst>
                </a:gridCol>
                <a:gridCol w="3037927">
                  <a:extLst>
                    <a:ext uri="{9D8B030D-6E8A-4147-A177-3AD203B41FA5}">
                      <a16:colId xmlns:a16="http://schemas.microsoft.com/office/drawing/2014/main" val="4146855904"/>
                    </a:ext>
                  </a:extLst>
                </a:gridCol>
              </a:tblGrid>
              <a:tr h="366395">
                <a:tc>
                  <a:txBody>
                    <a:bodyPr/>
                    <a:lstStyle/>
                    <a:p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 </a:t>
                      </a:r>
                      <a:endParaRPr lang="da-DK" dirty="0"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  <a:p>
                      <a:r>
                        <a:rPr lang="da-DK" dirty="0">
                          <a:solidFill>
                            <a:srgbClr val="FF0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 </a:t>
                      </a:r>
                      <a:endParaRPr lang="da-DK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  <a:p>
                      <a:r>
                        <a:rPr lang="da-DK" dirty="0">
                          <a:solidFill>
                            <a:srgbClr val="FFC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 </a:t>
                      </a:r>
                      <a:r>
                        <a:rPr lang="da-DK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K D 2</a:t>
                      </a:r>
                    </a:p>
                    <a:p>
                      <a:r>
                        <a:rPr lang="da-DK" dirty="0">
                          <a:solidFill>
                            <a:srgbClr val="00B05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 </a:t>
                      </a:r>
                      <a:r>
                        <a:rPr lang="da-DK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2712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1800" dirty="0"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 </a:t>
                      </a:r>
                      <a:endParaRPr lang="da-DK" sz="1800" dirty="0"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  <a:p>
                      <a:r>
                        <a:rPr lang="da-DK" sz="1800" dirty="0">
                          <a:solidFill>
                            <a:srgbClr val="FF0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 </a:t>
                      </a:r>
                      <a:r>
                        <a:rPr lang="da-DK" sz="1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D </a:t>
                      </a:r>
                    </a:p>
                    <a:p>
                      <a:r>
                        <a:rPr lang="da-DK" sz="1800" dirty="0">
                          <a:solidFill>
                            <a:srgbClr val="FFC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 </a:t>
                      </a:r>
                      <a:r>
                        <a:rPr lang="da-DK" sz="1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B 7 6 5</a:t>
                      </a:r>
                    </a:p>
                    <a:p>
                      <a:r>
                        <a:rPr lang="da-DK" sz="1800" dirty="0">
                          <a:solidFill>
                            <a:srgbClr val="00B05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 </a:t>
                      </a:r>
                      <a:endParaRPr lang="da-DK" sz="18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 </a:t>
                      </a:r>
                      <a:endParaRPr lang="da-DK" dirty="0"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  <a:p>
                      <a:r>
                        <a:rPr lang="da-DK" dirty="0">
                          <a:solidFill>
                            <a:srgbClr val="FF0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 </a:t>
                      </a:r>
                      <a:r>
                        <a:rPr lang="da-DK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T 9 </a:t>
                      </a:r>
                    </a:p>
                    <a:p>
                      <a:r>
                        <a:rPr lang="da-DK" dirty="0">
                          <a:solidFill>
                            <a:srgbClr val="FFC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 </a:t>
                      </a:r>
                      <a:r>
                        <a:rPr lang="da-DK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T 9 8</a:t>
                      </a:r>
                    </a:p>
                    <a:p>
                      <a:r>
                        <a:rPr lang="da-DK" dirty="0">
                          <a:solidFill>
                            <a:srgbClr val="00B05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 </a:t>
                      </a:r>
                      <a:endParaRPr lang="da-DK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3150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 </a:t>
                      </a:r>
                      <a:endParaRPr lang="da-DK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  <a:p>
                      <a:r>
                        <a:rPr lang="da-DK" dirty="0">
                          <a:solidFill>
                            <a:srgbClr val="FF0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 </a:t>
                      </a:r>
                      <a:r>
                        <a:rPr lang="da-DK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B 4</a:t>
                      </a:r>
                    </a:p>
                    <a:p>
                      <a:r>
                        <a:rPr lang="da-DK" dirty="0">
                          <a:solidFill>
                            <a:srgbClr val="FFC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 </a:t>
                      </a:r>
                      <a:r>
                        <a:rPr lang="da-DK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4 3</a:t>
                      </a:r>
                    </a:p>
                    <a:p>
                      <a:r>
                        <a:rPr lang="da-DK" dirty="0">
                          <a:solidFill>
                            <a:srgbClr val="00B05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 </a:t>
                      </a:r>
                      <a:r>
                        <a:rPr lang="da-DK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121503"/>
                  </a:ext>
                </a:extLst>
              </a:tr>
            </a:tbl>
          </a:graphicData>
        </a:graphic>
      </p:graphicFrame>
      <p:sp>
        <p:nvSpPr>
          <p:cNvPr id="5" name="Tekstfelt 4">
            <a:extLst>
              <a:ext uri="{FF2B5EF4-FFF2-40B4-BE49-F238E27FC236}">
                <a16:creationId xmlns:a16="http://schemas.microsoft.com/office/drawing/2014/main" id="{93946757-AB15-3244-AE4B-AAE7F6DFCA27}"/>
              </a:ext>
            </a:extLst>
          </p:cNvPr>
          <p:cNvSpPr txBox="1"/>
          <p:nvPr/>
        </p:nvSpPr>
        <p:spPr>
          <a:xfrm>
            <a:off x="3818964" y="3485478"/>
            <a:ext cx="7530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/>
              <a:t>N</a:t>
            </a:r>
          </a:p>
          <a:p>
            <a:r>
              <a:rPr lang="da-DK" sz="1200" dirty="0"/>
              <a:t>V        Ø</a:t>
            </a:r>
          </a:p>
          <a:p>
            <a:pPr algn="ctr"/>
            <a:r>
              <a:rPr lang="da-DK" sz="1200" dirty="0"/>
              <a:t>S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787C494D-6DB4-2945-9EA6-ED8A61274B11}"/>
              </a:ext>
            </a:extLst>
          </p:cNvPr>
          <p:cNvSpPr txBox="1"/>
          <p:nvPr/>
        </p:nvSpPr>
        <p:spPr>
          <a:xfrm>
            <a:off x="6100149" y="2180544"/>
            <a:ext cx="452896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da-DK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Den korte trussel 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Den lange trussel 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Forbindelsen til den lange trussel er 	</a:t>
            </a:r>
          </a:p>
          <a:p>
            <a:endParaRPr lang="da-DK" dirty="0"/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1822833B-95F6-7042-B941-01739A55645C}"/>
              </a:ext>
            </a:extLst>
          </p:cNvPr>
          <p:cNvSpPr txBox="1"/>
          <p:nvPr/>
        </p:nvSpPr>
        <p:spPr>
          <a:xfrm>
            <a:off x="9949075" y="3054135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>
                <a:solidFill>
                  <a:srgbClr val="FFC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♦︎  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4 3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95AF44AE-7C03-F64B-95A4-F746E2FCD2BE}"/>
              </a:ext>
            </a:extLst>
          </p:cNvPr>
          <p:cNvSpPr txBox="1"/>
          <p:nvPr/>
        </p:nvSpPr>
        <p:spPr>
          <a:xfrm>
            <a:off x="8501142" y="2446628"/>
            <a:ext cx="745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solidFill>
                  <a:srgbClr val="FF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♥︎</a:t>
            </a:r>
            <a:r>
              <a:rPr lang="da-DK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B</a:t>
            </a:r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45F42DD0-6658-C048-A32C-89A10062F883}"/>
              </a:ext>
            </a:extLst>
          </p:cNvPr>
          <p:cNvSpPr txBox="1"/>
          <p:nvPr/>
        </p:nvSpPr>
        <p:spPr>
          <a:xfrm>
            <a:off x="8501142" y="2729083"/>
            <a:ext cx="11496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>
                <a:solidFill>
                  <a:srgbClr val="FFC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E K D 2</a:t>
            </a:r>
          </a:p>
          <a:p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E0789441-6BF0-3246-AB48-D440AE62E084}"/>
              </a:ext>
            </a:extLst>
          </p:cNvPr>
          <p:cNvSpPr txBox="1"/>
          <p:nvPr/>
        </p:nvSpPr>
        <p:spPr>
          <a:xfrm>
            <a:off x="8606263" y="2123463"/>
            <a:ext cx="10728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SVAR</a:t>
            </a:r>
          </a:p>
        </p:txBody>
      </p:sp>
    </p:spTree>
    <p:extLst>
      <p:ext uri="{BB962C8B-B14F-4D97-AF65-F5344CB8AC3E}">
        <p14:creationId xmlns:p14="http://schemas.microsoft.com/office/powerpoint/2010/main" val="3362967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/>
              <a:t>Tempoet skal være korrigeret</a:t>
            </a:r>
            <a:br>
              <a:rPr lang="da-DK" dirty="0"/>
            </a:br>
            <a:r>
              <a:rPr lang="da-DK" dirty="0"/>
              <a:t>  - </a:t>
            </a:r>
            <a:r>
              <a:rPr lang="da-DK" sz="1600" dirty="0"/>
              <a:t>Du skal have resten af stikkene MINUS ét før en almindelig skvis kan lykkes!</a:t>
            </a:r>
          </a:p>
        </p:txBody>
      </p:sp>
      <p:graphicFrame>
        <p:nvGraphicFramePr>
          <p:cNvPr id="4" name="Pladsholder til indhold 3">
            <a:extLst>
              <a:ext uri="{FF2B5EF4-FFF2-40B4-BE49-F238E27FC236}">
                <a16:creationId xmlns:a16="http://schemas.microsoft.com/office/drawing/2014/main" id="{6F24F21A-F5B9-5144-AFD4-77425FF132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5880389"/>
              </p:ext>
            </p:extLst>
          </p:nvPr>
        </p:nvGraphicFramePr>
        <p:xfrm>
          <a:off x="1450975" y="2016125"/>
          <a:ext cx="6735594" cy="3566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0714">
                  <a:extLst>
                    <a:ext uri="{9D8B030D-6E8A-4147-A177-3AD203B41FA5}">
                      <a16:colId xmlns:a16="http://schemas.microsoft.com/office/drawing/2014/main" val="152968680"/>
                    </a:ext>
                  </a:extLst>
                </a:gridCol>
                <a:gridCol w="1716953">
                  <a:extLst>
                    <a:ext uri="{9D8B030D-6E8A-4147-A177-3AD203B41FA5}">
                      <a16:colId xmlns:a16="http://schemas.microsoft.com/office/drawing/2014/main" val="385366811"/>
                    </a:ext>
                  </a:extLst>
                </a:gridCol>
                <a:gridCol w="3037927">
                  <a:extLst>
                    <a:ext uri="{9D8B030D-6E8A-4147-A177-3AD203B41FA5}">
                      <a16:colId xmlns:a16="http://schemas.microsoft.com/office/drawing/2014/main" val="4146855904"/>
                    </a:ext>
                  </a:extLst>
                </a:gridCol>
              </a:tblGrid>
              <a:tr h="366395">
                <a:tc>
                  <a:txBody>
                    <a:bodyPr/>
                    <a:lstStyle/>
                    <a:p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 </a:t>
                      </a:r>
                      <a:endParaRPr lang="da-DK" dirty="0"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  <a:p>
                      <a:r>
                        <a:rPr lang="da-DK" dirty="0">
                          <a:solidFill>
                            <a:srgbClr val="FF0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 </a:t>
                      </a:r>
                      <a:r>
                        <a:rPr lang="da-DK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3</a:t>
                      </a:r>
                    </a:p>
                    <a:p>
                      <a:r>
                        <a:rPr lang="da-DK" dirty="0">
                          <a:solidFill>
                            <a:srgbClr val="FFC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 </a:t>
                      </a:r>
                      <a:r>
                        <a:rPr lang="da-DK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K D 2</a:t>
                      </a:r>
                    </a:p>
                    <a:p>
                      <a:r>
                        <a:rPr lang="da-DK" dirty="0">
                          <a:solidFill>
                            <a:srgbClr val="00B05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 </a:t>
                      </a:r>
                      <a:r>
                        <a:rPr lang="da-DK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2712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1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 8</a:t>
                      </a:r>
                    </a:p>
                    <a:p>
                      <a:r>
                        <a:rPr lang="da-DK" sz="1800" dirty="0">
                          <a:solidFill>
                            <a:srgbClr val="FF0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 </a:t>
                      </a:r>
                      <a:r>
                        <a:rPr lang="da-DK" sz="1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D </a:t>
                      </a:r>
                    </a:p>
                    <a:p>
                      <a:r>
                        <a:rPr lang="da-DK" sz="1800" dirty="0">
                          <a:solidFill>
                            <a:srgbClr val="FFC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 </a:t>
                      </a:r>
                      <a:r>
                        <a:rPr lang="da-DK" sz="1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B 7 6 5</a:t>
                      </a:r>
                    </a:p>
                    <a:p>
                      <a:r>
                        <a:rPr lang="da-DK" sz="1800" dirty="0">
                          <a:solidFill>
                            <a:srgbClr val="00B05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 </a:t>
                      </a:r>
                      <a:endParaRPr lang="da-DK" sz="18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 </a:t>
                      </a:r>
                      <a:endParaRPr lang="da-DK" dirty="0"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  <a:p>
                      <a:r>
                        <a:rPr lang="da-DK" dirty="0">
                          <a:solidFill>
                            <a:srgbClr val="FF0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 </a:t>
                      </a:r>
                      <a:r>
                        <a:rPr lang="da-DK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T 9 </a:t>
                      </a:r>
                    </a:p>
                    <a:p>
                      <a:r>
                        <a:rPr lang="da-DK" dirty="0">
                          <a:solidFill>
                            <a:srgbClr val="FFC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 </a:t>
                      </a:r>
                      <a:r>
                        <a:rPr lang="da-DK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T 9 8</a:t>
                      </a:r>
                    </a:p>
                    <a:p>
                      <a:r>
                        <a:rPr lang="da-DK" dirty="0">
                          <a:solidFill>
                            <a:srgbClr val="00B05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 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3150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 </a:t>
                      </a:r>
                      <a:endParaRPr lang="da-DK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  <a:p>
                      <a:r>
                        <a:rPr lang="da-DK" dirty="0">
                          <a:solidFill>
                            <a:srgbClr val="FF0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 </a:t>
                      </a:r>
                      <a:r>
                        <a:rPr lang="da-DK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B 4 2</a:t>
                      </a:r>
                    </a:p>
                    <a:p>
                      <a:r>
                        <a:rPr lang="da-DK" dirty="0">
                          <a:solidFill>
                            <a:srgbClr val="FFC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 </a:t>
                      </a:r>
                      <a:r>
                        <a:rPr lang="da-DK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4 3</a:t>
                      </a:r>
                    </a:p>
                    <a:p>
                      <a:r>
                        <a:rPr lang="da-DK" dirty="0">
                          <a:solidFill>
                            <a:srgbClr val="00B05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 </a:t>
                      </a:r>
                      <a:r>
                        <a:rPr lang="da-DK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121503"/>
                  </a:ext>
                </a:extLst>
              </a:tr>
            </a:tbl>
          </a:graphicData>
        </a:graphic>
      </p:graphicFrame>
      <p:sp>
        <p:nvSpPr>
          <p:cNvPr id="5" name="Tekstfelt 4">
            <a:extLst>
              <a:ext uri="{FF2B5EF4-FFF2-40B4-BE49-F238E27FC236}">
                <a16:creationId xmlns:a16="http://schemas.microsoft.com/office/drawing/2014/main" id="{93946757-AB15-3244-AE4B-AAE7F6DFCA27}"/>
              </a:ext>
            </a:extLst>
          </p:cNvPr>
          <p:cNvSpPr txBox="1"/>
          <p:nvPr/>
        </p:nvSpPr>
        <p:spPr>
          <a:xfrm>
            <a:off x="3818964" y="3485478"/>
            <a:ext cx="7530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/>
              <a:t>N</a:t>
            </a:r>
          </a:p>
          <a:p>
            <a:r>
              <a:rPr lang="da-DK" sz="1200" dirty="0"/>
              <a:t>V        Ø</a:t>
            </a:r>
          </a:p>
          <a:p>
            <a:pPr algn="ctr"/>
            <a:r>
              <a:rPr lang="da-DK" sz="1200" dirty="0"/>
              <a:t>S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787C494D-6DB4-2945-9EA6-ED8A61274B11}"/>
              </a:ext>
            </a:extLst>
          </p:cNvPr>
          <p:cNvSpPr txBox="1"/>
          <p:nvPr/>
        </p:nvSpPr>
        <p:spPr>
          <a:xfrm>
            <a:off x="6525885" y="2242538"/>
            <a:ext cx="452896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da-DK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Vi har her 6 kort og fire stik – ingen skvis!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SKVIS betyder PRESSET og Vest har et frispilskort når syd spiller klør E og er derfor ikke PRESSET.	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74083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/>
              <a:t>Betingelser for </a:t>
            </a:r>
            <a:r>
              <a:rPr lang="da-DK" dirty="0" err="1"/>
              <a:t>SKVISkortet</a:t>
            </a:r>
            <a:br>
              <a:rPr lang="da-DK" dirty="0"/>
            </a:br>
            <a:r>
              <a:rPr lang="da-DK" dirty="0"/>
              <a:t>  - </a:t>
            </a:r>
            <a:r>
              <a:rPr lang="da-DK" sz="1600" dirty="0"/>
              <a:t>Et skviskort er et kort som den der bliver presset IKKE kan bekende til!</a:t>
            </a:r>
          </a:p>
        </p:txBody>
      </p:sp>
      <p:graphicFrame>
        <p:nvGraphicFramePr>
          <p:cNvPr id="4" name="Pladsholder til indhold 3">
            <a:extLst>
              <a:ext uri="{FF2B5EF4-FFF2-40B4-BE49-F238E27FC236}">
                <a16:creationId xmlns:a16="http://schemas.microsoft.com/office/drawing/2014/main" id="{6F24F21A-F5B9-5144-AFD4-77425FF132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6644804"/>
              </p:ext>
            </p:extLst>
          </p:nvPr>
        </p:nvGraphicFramePr>
        <p:xfrm>
          <a:off x="1450975" y="2016125"/>
          <a:ext cx="6735594" cy="3566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0714">
                  <a:extLst>
                    <a:ext uri="{9D8B030D-6E8A-4147-A177-3AD203B41FA5}">
                      <a16:colId xmlns:a16="http://schemas.microsoft.com/office/drawing/2014/main" val="152968680"/>
                    </a:ext>
                  </a:extLst>
                </a:gridCol>
                <a:gridCol w="1716953">
                  <a:extLst>
                    <a:ext uri="{9D8B030D-6E8A-4147-A177-3AD203B41FA5}">
                      <a16:colId xmlns:a16="http://schemas.microsoft.com/office/drawing/2014/main" val="385366811"/>
                    </a:ext>
                  </a:extLst>
                </a:gridCol>
                <a:gridCol w="3037927">
                  <a:extLst>
                    <a:ext uri="{9D8B030D-6E8A-4147-A177-3AD203B41FA5}">
                      <a16:colId xmlns:a16="http://schemas.microsoft.com/office/drawing/2014/main" val="4146855904"/>
                    </a:ext>
                  </a:extLst>
                </a:gridCol>
              </a:tblGrid>
              <a:tr h="366395">
                <a:tc>
                  <a:txBody>
                    <a:bodyPr/>
                    <a:lstStyle/>
                    <a:p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 </a:t>
                      </a:r>
                      <a:endParaRPr lang="da-DK" dirty="0"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  <a:p>
                      <a:r>
                        <a:rPr lang="da-DK" dirty="0">
                          <a:solidFill>
                            <a:srgbClr val="FF0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 </a:t>
                      </a:r>
                      <a:endParaRPr lang="da-DK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  <a:p>
                      <a:r>
                        <a:rPr lang="da-DK" dirty="0">
                          <a:solidFill>
                            <a:srgbClr val="FFC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 </a:t>
                      </a:r>
                      <a:r>
                        <a:rPr lang="da-DK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K D 2</a:t>
                      </a:r>
                    </a:p>
                    <a:p>
                      <a:r>
                        <a:rPr lang="da-DK" dirty="0">
                          <a:solidFill>
                            <a:srgbClr val="00B05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 </a:t>
                      </a:r>
                      <a:r>
                        <a:rPr lang="da-DK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2712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1800" dirty="0"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 </a:t>
                      </a:r>
                      <a:endParaRPr lang="da-DK" sz="1800" dirty="0"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  <a:p>
                      <a:r>
                        <a:rPr lang="da-DK" sz="1800" dirty="0">
                          <a:solidFill>
                            <a:srgbClr val="FF0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 </a:t>
                      </a:r>
                      <a:r>
                        <a:rPr lang="da-DK" sz="1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D </a:t>
                      </a:r>
                    </a:p>
                    <a:p>
                      <a:r>
                        <a:rPr lang="da-DK" sz="1800" dirty="0">
                          <a:solidFill>
                            <a:srgbClr val="FFC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 </a:t>
                      </a:r>
                      <a:r>
                        <a:rPr lang="da-DK" sz="1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B 7 6 </a:t>
                      </a:r>
                    </a:p>
                    <a:p>
                      <a:r>
                        <a:rPr lang="da-DK" sz="1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 </a:t>
                      </a:r>
                      <a:r>
                        <a:rPr lang="da-DK" sz="1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9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 </a:t>
                      </a:r>
                      <a:endParaRPr lang="da-DK" dirty="0"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  <a:p>
                      <a:r>
                        <a:rPr lang="da-DK" dirty="0">
                          <a:solidFill>
                            <a:srgbClr val="FF0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 </a:t>
                      </a:r>
                      <a:r>
                        <a:rPr lang="da-DK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T  </a:t>
                      </a:r>
                    </a:p>
                    <a:p>
                      <a:r>
                        <a:rPr lang="da-DK" dirty="0">
                          <a:solidFill>
                            <a:srgbClr val="FFC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 </a:t>
                      </a:r>
                      <a:r>
                        <a:rPr lang="da-DK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T 9 8 5</a:t>
                      </a:r>
                    </a:p>
                    <a:p>
                      <a:r>
                        <a:rPr lang="da-DK" dirty="0">
                          <a:solidFill>
                            <a:srgbClr val="00B05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 </a:t>
                      </a:r>
                      <a:endParaRPr lang="da-DK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3150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 </a:t>
                      </a:r>
                      <a:endParaRPr lang="da-DK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  <a:p>
                      <a:r>
                        <a:rPr lang="da-DK" dirty="0">
                          <a:solidFill>
                            <a:srgbClr val="FF0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 </a:t>
                      </a:r>
                      <a:r>
                        <a:rPr lang="da-DK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B 4</a:t>
                      </a:r>
                    </a:p>
                    <a:p>
                      <a:r>
                        <a:rPr lang="da-DK" dirty="0">
                          <a:solidFill>
                            <a:srgbClr val="FFC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 </a:t>
                      </a:r>
                      <a:r>
                        <a:rPr lang="da-DK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4 3</a:t>
                      </a:r>
                    </a:p>
                    <a:p>
                      <a:r>
                        <a:rPr lang="da-DK" dirty="0">
                          <a:solidFill>
                            <a:srgbClr val="00B05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 </a:t>
                      </a:r>
                      <a:r>
                        <a:rPr lang="da-DK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121503"/>
                  </a:ext>
                </a:extLst>
              </a:tr>
            </a:tbl>
          </a:graphicData>
        </a:graphic>
      </p:graphicFrame>
      <p:sp>
        <p:nvSpPr>
          <p:cNvPr id="5" name="Tekstfelt 4">
            <a:extLst>
              <a:ext uri="{FF2B5EF4-FFF2-40B4-BE49-F238E27FC236}">
                <a16:creationId xmlns:a16="http://schemas.microsoft.com/office/drawing/2014/main" id="{93946757-AB15-3244-AE4B-AAE7F6DFCA27}"/>
              </a:ext>
            </a:extLst>
          </p:cNvPr>
          <p:cNvSpPr txBox="1"/>
          <p:nvPr/>
        </p:nvSpPr>
        <p:spPr>
          <a:xfrm>
            <a:off x="3818964" y="3485478"/>
            <a:ext cx="7530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/>
              <a:t>N</a:t>
            </a:r>
          </a:p>
          <a:p>
            <a:r>
              <a:rPr lang="da-DK" sz="1200" dirty="0"/>
              <a:t>V        Ø</a:t>
            </a:r>
          </a:p>
          <a:p>
            <a:pPr algn="ctr"/>
            <a:r>
              <a:rPr lang="da-DK" sz="1200" dirty="0"/>
              <a:t>S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787C494D-6DB4-2945-9EA6-ED8A61274B11}"/>
              </a:ext>
            </a:extLst>
          </p:cNvPr>
          <p:cNvSpPr txBox="1"/>
          <p:nvPr/>
        </p:nvSpPr>
        <p:spPr>
          <a:xfrm>
            <a:off x="6078634" y="2130805"/>
            <a:ext cx="48403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Hvad sker der, hvis vi bytter om på </a:t>
            </a:r>
            <a:r>
              <a:rPr lang="da-DK" dirty="0">
                <a:solidFill>
                  <a:srgbClr val="FF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♥︎</a:t>
            </a:r>
            <a:r>
              <a:rPr lang="da-DK" dirty="0">
                <a:ea typeface="Apple Color Emoji" pitchFamily="2" charset="0"/>
                <a:cs typeface="Apple Symbols" panose="02000000000000000000" pitchFamily="2" charset="-79"/>
              </a:rPr>
              <a:t>T </a:t>
            </a:r>
            <a:r>
              <a:rPr lang="da-DK">
                <a:ea typeface="Apple Color Emoji" pitchFamily="2" charset="0"/>
                <a:cs typeface="Apple Symbols" panose="02000000000000000000" pitchFamily="2" charset="-79"/>
              </a:rPr>
              <a:t>og </a:t>
            </a:r>
            <a:r>
              <a:rPr lang="da-DK">
                <a:solidFill>
                  <a:srgbClr val="FF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♥︎</a:t>
            </a:r>
            <a:r>
              <a:rPr lang="da-DK">
                <a:ea typeface="Apple Color Emoji" pitchFamily="2" charset="0"/>
                <a:cs typeface="Apple Symbols" panose="02000000000000000000" pitchFamily="2" charset="-79"/>
              </a:rPr>
              <a:t>D</a:t>
            </a:r>
            <a:r>
              <a:rPr lang="da-DK" dirty="0">
                <a:ea typeface="Apple Color Emoji" pitchFamily="2" charset="0"/>
                <a:cs typeface="Apple Symbols" panose="02000000000000000000" pitchFamily="2" charset="-79"/>
              </a:rPr>
              <a:t>? </a:t>
            </a:r>
          </a:p>
          <a:p>
            <a:r>
              <a:rPr lang="da-DK" dirty="0"/>
              <a:t>	</a:t>
            </a:r>
          </a:p>
          <a:p>
            <a:endParaRPr lang="da-DK" dirty="0"/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1822833B-95F6-7042-B941-01739A55645C}"/>
              </a:ext>
            </a:extLst>
          </p:cNvPr>
          <p:cNvSpPr txBox="1"/>
          <p:nvPr/>
        </p:nvSpPr>
        <p:spPr>
          <a:xfrm>
            <a:off x="8916341" y="2563831"/>
            <a:ext cx="1510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Så skvises Øst</a:t>
            </a:r>
          </a:p>
        </p:txBody>
      </p:sp>
      <p:sp useBgFill="1">
        <p:nvSpPr>
          <p:cNvPr id="11" name="Tekstfelt 10">
            <a:extLst>
              <a:ext uri="{FF2B5EF4-FFF2-40B4-BE49-F238E27FC236}">
                <a16:creationId xmlns:a16="http://schemas.microsoft.com/office/drawing/2014/main" id="{07F0B4AF-6EC0-674B-9DB8-6B34665BFEB0}"/>
              </a:ext>
            </a:extLst>
          </p:cNvPr>
          <p:cNvSpPr txBox="1"/>
          <p:nvPr/>
        </p:nvSpPr>
        <p:spPr>
          <a:xfrm>
            <a:off x="1769632" y="3415979"/>
            <a:ext cx="661595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da-DK" dirty="0"/>
              <a:t>T</a:t>
            </a:r>
          </a:p>
        </p:txBody>
      </p:sp>
      <p:sp useBgFill="1">
        <p:nvSpPr>
          <p:cNvPr id="6" name="Tekstfelt 5">
            <a:extLst>
              <a:ext uri="{FF2B5EF4-FFF2-40B4-BE49-F238E27FC236}">
                <a16:creationId xmlns:a16="http://schemas.microsoft.com/office/drawing/2014/main" id="{8231CA03-235F-6A42-A229-72DA2F8D20BA}"/>
              </a:ext>
            </a:extLst>
          </p:cNvPr>
          <p:cNvSpPr txBox="1"/>
          <p:nvPr/>
        </p:nvSpPr>
        <p:spPr>
          <a:xfrm>
            <a:off x="5432612" y="3429873"/>
            <a:ext cx="505609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da-DK" dirty="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2936220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57BC25-EB9B-5248-BA79-78F09E8B3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sz="2700" dirty="0" err="1"/>
              <a:t>SkvisEr</a:t>
            </a:r>
            <a:br>
              <a:rPr lang="da-DK" sz="2700" dirty="0"/>
            </a:br>
            <a:br>
              <a:rPr lang="da-DK" dirty="0"/>
            </a:br>
            <a:r>
              <a:rPr lang="da-DK" sz="1600" dirty="0"/>
              <a:t> fire øve spil samt tre problemspil</a:t>
            </a:r>
            <a:br>
              <a:rPr lang="da-DK" sz="1600" dirty="0"/>
            </a:br>
            <a:endParaRPr lang="da-DK" sz="180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8316531-C495-A140-8C4C-9DD57906B5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I spiller spil 5 til 8 samt spil 26, 30 og 31 der er problemspil</a:t>
            </a:r>
          </a:p>
          <a:p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I skal prioritere de røde </a:t>
            </a:r>
            <a:r>
              <a:rPr lang="da-DK" dirty="0" err="1">
                <a:ea typeface="Apple Symbols" panose="02000000000000000000" pitchFamily="2" charset="-79"/>
                <a:cs typeface="Apple Symbols" panose="02000000000000000000" pitchFamily="2" charset="-79"/>
              </a:rPr>
              <a:t>øvespil</a:t>
            </a:r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363365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3D3AAA-131C-5347-88DD-30891FBF7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Rød spil 5</a:t>
            </a:r>
          </a:p>
        </p:txBody>
      </p:sp>
      <p:graphicFrame>
        <p:nvGraphicFramePr>
          <p:cNvPr id="5" name="Pladsholder til indhold 3">
            <a:extLst>
              <a:ext uri="{FF2B5EF4-FFF2-40B4-BE49-F238E27FC236}">
                <a16:creationId xmlns:a16="http://schemas.microsoft.com/office/drawing/2014/main" id="{EA2AC96E-A0AF-AE45-AD51-9E1625F325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7999159"/>
              </p:ext>
            </p:extLst>
          </p:nvPr>
        </p:nvGraphicFramePr>
        <p:xfrm>
          <a:off x="3523488" y="2091081"/>
          <a:ext cx="6443112" cy="3566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94705">
                  <a:extLst>
                    <a:ext uri="{9D8B030D-6E8A-4147-A177-3AD203B41FA5}">
                      <a16:colId xmlns:a16="http://schemas.microsoft.com/office/drawing/2014/main" val="152968680"/>
                    </a:ext>
                  </a:extLst>
                </a:gridCol>
                <a:gridCol w="1644088">
                  <a:extLst>
                    <a:ext uri="{9D8B030D-6E8A-4147-A177-3AD203B41FA5}">
                      <a16:colId xmlns:a16="http://schemas.microsoft.com/office/drawing/2014/main" val="385366811"/>
                    </a:ext>
                  </a:extLst>
                </a:gridCol>
                <a:gridCol w="2904319">
                  <a:extLst>
                    <a:ext uri="{9D8B030D-6E8A-4147-A177-3AD203B41FA5}">
                      <a16:colId xmlns:a16="http://schemas.microsoft.com/office/drawing/2014/main" val="4146855904"/>
                    </a:ext>
                  </a:extLst>
                </a:gridCol>
              </a:tblGrid>
              <a:tr h="366395">
                <a:tc>
                  <a:txBody>
                    <a:bodyPr/>
                    <a:lstStyle/>
                    <a:p>
                      <a:endParaRPr lang="da-DK" sz="16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 </a:t>
                      </a:r>
                      <a:r>
                        <a:rPr lang="da-DK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6 5 3</a:t>
                      </a:r>
                      <a:r>
                        <a:rPr lang="da-DK" dirty="0">
                          <a:effectLst/>
                        </a:rPr>
                        <a:t> </a:t>
                      </a:r>
                    </a:p>
                    <a:p>
                      <a:r>
                        <a:rPr lang="da-DK" dirty="0">
                          <a:solidFill>
                            <a:srgbClr val="FF0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 </a:t>
                      </a:r>
                      <a:r>
                        <a:rPr lang="da-DK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 B 3</a:t>
                      </a:r>
                      <a:r>
                        <a:rPr lang="da-DK" dirty="0">
                          <a:effectLst/>
                        </a:rPr>
                        <a:t> </a:t>
                      </a:r>
                    </a:p>
                    <a:p>
                      <a:r>
                        <a:rPr lang="da-DK" dirty="0">
                          <a:solidFill>
                            <a:srgbClr val="FFC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 </a:t>
                      </a:r>
                      <a:r>
                        <a:rPr lang="da-DK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 K T 4</a:t>
                      </a:r>
                      <a:endParaRPr lang="da-DK" dirty="0">
                        <a:effectLst/>
                      </a:endParaRPr>
                    </a:p>
                    <a:p>
                      <a:r>
                        <a:rPr lang="da-DK" dirty="0">
                          <a:solidFill>
                            <a:srgbClr val="00B05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 </a:t>
                      </a:r>
                      <a:r>
                        <a:rPr lang="da-DK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 B 9</a:t>
                      </a:r>
                      <a:endParaRPr lang="da-DK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Kontrakt: ?</a:t>
                      </a:r>
                    </a:p>
                    <a:p>
                      <a:endParaRPr lang="da-DK" dirty="0"/>
                    </a:p>
                    <a:p>
                      <a:r>
                        <a:rPr lang="da-DK" dirty="0"/>
                        <a:t>Udspil: ?</a:t>
                      </a:r>
                      <a:endParaRPr lang="da-DK" dirty="0"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2712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da-DK" sz="1800" dirty="0"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</a:t>
                      </a:r>
                      <a:r>
                        <a:rPr lang="da-DK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9 2</a:t>
                      </a:r>
                      <a:r>
                        <a:rPr lang="da-DK" dirty="0">
                          <a:effectLst/>
                        </a:rPr>
                        <a:t> </a:t>
                      </a:r>
                    </a:p>
                    <a:p>
                      <a:pPr algn="r"/>
                      <a:r>
                        <a:rPr lang="da-DK" sz="1800" dirty="0">
                          <a:solidFill>
                            <a:srgbClr val="FF0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 7 5</a:t>
                      </a:r>
                      <a:r>
                        <a:rPr lang="da-DK" dirty="0">
                          <a:effectLst/>
                        </a:rPr>
                        <a:t> </a:t>
                      </a:r>
                    </a:p>
                    <a:p>
                      <a:pPr algn="r"/>
                      <a:r>
                        <a:rPr lang="da-DK" sz="1800" dirty="0">
                          <a:solidFill>
                            <a:srgbClr val="FFC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</a:t>
                      </a:r>
                      <a:r>
                        <a:rPr lang="da-DK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9 7 6 3</a:t>
                      </a:r>
                      <a:r>
                        <a:rPr lang="da-DK" dirty="0">
                          <a:effectLst/>
                        </a:rPr>
                        <a:t> </a:t>
                      </a:r>
                    </a:p>
                    <a:p>
                      <a:pPr algn="r"/>
                      <a:r>
                        <a:rPr lang="da-DK" sz="1800" dirty="0">
                          <a:solidFill>
                            <a:srgbClr val="00B05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 8 6 5</a:t>
                      </a:r>
                      <a:r>
                        <a:rPr lang="da-DK" dirty="0">
                          <a:effectLst/>
                        </a:rPr>
                        <a:t> </a:t>
                      </a:r>
                      <a:endParaRPr lang="da-DK" sz="18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dirty="0"/>
                        <a:t>N</a:t>
                      </a:r>
                    </a:p>
                    <a:p>
                      <a:pPr algn="ctr"/>
                      <a:r>
                        <a:rPr lang="da-DK" sz="2400" dirty="0"/>
                        <a:t>V         Ø</a:t>
                      </a:r>
                    </a:p>
                    <a:p>
                      <a:pPr algn="ctr"/>
                      <a:r>
                        <a:rPr lang="da-DK" sz="2400" dirty="0"/>
                        <a:t>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 </a:t>
                      </a:r>
                      <a:r>
                        <a:rPr lang="da-DK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 B 8 4</a:t>
                      </a:r>
                      <a:endParaRPr lang="da-DK" dirty="0">
                        <a:effectLst/>
                      </a:endParaRPr>
                    </a:p>
                    <a:p>
                      <a:r>
                        <a:rPr lang="da-DK" dirty="0">
                          <a:solidFill>
                            <a:srgbClr val="FF0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 </a:t>
                      </a:r>
                      <a:r>
                        <a:rPr lang="da-DK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 D 9 8 2</a:t>
                      </a:r>
                      <a:endParaRPr lang="da-DK" dirty="0">
                        <a:effectLst/>
                      </a:endParaRPr>
                    </a:p>
                    <a:p>
                      <a:r>
                        <a:rPr lang="da-DK" dirty="0">
                          <a:solidFill>
                            <a:srgbClr val="FFC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  </a:t>
                      </a:r>
                      <a:r>
                        <a:rPr lang="da-DK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 8 5</a:t>
                      </a:r>
                      <a:r>
                        <a:rPr lang="da-DK" dirty="0">
                          <a:effectLst/>
                        </a:rPr>
                        <a:t> </a:t>
                      </a:r>
                    </a:p>
                    <a:p>
                      <a:r>
                        <a:rPr lang="da-DK" dirty="0">
                          <a:solidFill>
                            <a:srgbClr val="00B05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  </a:t>
                      </a:r>
                      <a:r>
                        <a:rPr lang="da-DK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endParaRPr lang="da-DK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3150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 </a:t>
                      </a:r>
                      <a:r>
                        <a:rPr lang="da-DK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 D T 7 </a:t>
                      </a:r>
                      <a:endParaRPr lang="da-DK" dirty="0">
                        <a:effectLst/>
                      </a:endParaRPr>
                    </a:p>
                    <a:p>
                      <a:r>
                        <a:rPr lang="da-DK" dirty="0">
                          <a:solidFill>
                            <a:srgbClr val="FF0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 </a:t>
                      </a:r>
                      <a:r>
                        <a:rPr lang="da-DK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6 4</a:t>
                      </a:r>
                      <a:endParaRPr lang="da-DK" dirty="0">
                        <a:effectLst/>
                      </a:endParaRPr>
                    </a:p>
                    <a:p>
                      <a:r>
                        <a:rPr lang="da-DK" dirty="0">
                          <a:solidFill>
                            <a:srgbClr val="FFC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 </a:t>
                      </a:r>
                      <a:r>
                        <a:rPr lang="da-DK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 2</a:t>
                      </a:r>
                      <a:r>
                        <a:rPr lang="da-DK" dirty="0">
                          <a:effectLst/>
                        </a:rPr>
                        <a:t> </a:t>
                      </a:r>
                    </a:p>
                    <a:p>
                      <a:r>
                        <a:rPr lang="da-DK" dirty="0">
                          <a:solidFill>
                            <a:srgbClr val="00B05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 </a:t>
                      </a:r>
                      <a:r>
                        <a:rPr lang="da-DK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 7 4 3 2</a:t>
                      </a:r>
                      <a:endParaRPr lang="da-DK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121503"/>
                  </a:ext>
                </a:extLst>
              </a:tr>
            </a:tbl>
          </a:graphicData>
        </a:graphic>
      </p:graphicFrame>
      <p:sp>
        <p:nvSpPr>
          <p:cNvPr id="6" name="Tekstfelt 5">
            <a:extLst>
              <a:ext uri="{FF2B5EF4-FFF2-40B4-BE49-F238E27FC236}">
                <a16:creationId xmlns:a16="http://schemas.microsoft.com/office/drawing/2014/main" id="{4958B66A-C35C-614F-9702-330AA314D9BA}"/>
              </a:ext>
            </a:extLst>
          </p:cNvPr>
          <p:cNvSpPr txBox="1"/>
          <p:nvPr/>
        </p:nvSpPr>
        <p:spPr>
          <a:xfrm>
            <a:off x="9513269" y="2091081"/>
            <a:ext cx="183095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Udfordring:</a:t>
            </a:r>
          </a:p>
          <a:p>
            <a:r>
              <a:rPr lang="da-DK" dirty="0"/>
              <a:t>Vind 3 NT</a:t>
            </a:r>
          </a:p>
          <a:p>
            <a:r>
              <a:rPr lang="da-DK" dirty="0"/>
              <a:t>11 stik</a:t>
            </a:r>
          </a:p>
          <a:p>
            <a:endParaRPr lang="da-DK" dirty="0"/>
          </a:p>
          <a:p>
            <a:r>
              <a:rPr lang="da-DK" dirty="0"/>
              <a:t>Frafald, </a:t>
            </a:r>
            <a:r>
              <a:rPr lang="da-DK" dirty="0" err="1"/>
              <a:t>safespil</a:t>
            </a:r>
            <a:r>
              <a:rPr lang="da-DK" dirty="0"/>
              <a:t> af klørfarven der garderer mod K eller T blanke hos indmelder. Den markerede dobbeltknibning. </a:t>
            </a:r>
          </a:p>
          <a:p>
            <a:r>
              <a:rPr lang="da-DK" dirty="0"/>
              <a:t>OG SKVISEN TIL SIDST i RUDER OG SPAR</a:t>
            </a:r>
          </a:p>
          <a:p>
            <a:endParaRPr lang="da-DK" dirty="0"/>
          </a:p>
          <a:p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387353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3D3AAA-131C-5347-88DD-30891FBF7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Rød spil 6</a:t>
            </a:r>
          </a:p>
        </p:txBody>
      </p:sp>
      <p:graphicFrame>
        <p:nvGraphicFramePr>
          <p:cNvPr id="5" name="Pladsholder til indhold 3">
            <a:extLst>
              <a:ext uri="{FF2B5EF4-FFF2-40B4-BE49-F238E27FC236}">
                <a16:creationId xmlns:a16="http://schemas.microsoft.com/office/drawing/2014/main" id="{EA2AC96E-A0AF-AE45-AD51-9E1625F325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3781137"/>
              </p:ext>
            </p:extLst>
          </p:nvPr>
        </p:nvGraphicFramePr>
        <p:xfrm>
          <a:off x="3523488" y="2091081"/>
          <a:ext cx="6443112" cy="3566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94705">
                  <a:extLst>
                    <a:ext uri="{9D8B030D-6E8A-4147-A177-3AD203B41FA5}">
                      <a16:colId xmlns:a16="http://schemas.microsoft.com/office/drawing/2014/main" val="152968680"/>
                    </a:ext>
                  </a:extLst>
                </a:gridCol>
                <a:gridCol w="1644088">
                  <a:extLst>
                    <a:ext uri="{9D8B030D-6E8A-4147-A177-3AD203B41FA5}">
                      <a16:colId xmlns:a16="http://schemas.microsoft.com/office/drawing/2014/main" val="385366811"/>
                    </a:ext>
                  </a:extLst>
                </a:gridCol>
                <a:gridCol w="2904319">
                  <a:extLst>
                    <a:ext uri="{9D8B030D-6E8A-4147-A177-3AD203B41FA5}">
                      <a16:colId xmlns:a16="http://schemas.microsoft.com/office/drawing/2014/main" val="4146855904"/>
                    </a:ext>
                  </a:extLst>
                </a:gridCol>
              </a:tblGrid>
              <a:tr h="366395">
                <a:tc>
                  <a:txBody>
                    <a:bodyPr/>
                    <a:lstStyle/>
                    <a:p>
                      <a:endParaRPr lang="da-DK" sz="16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 </a:t>
                      </a:r>
                      <a:r>
                        <a:rPr lang="da-DK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 K</a:t>
                      </a:r>
                      <a:r>
                        <a:rPr lang="da-DK" dirty="0">
                          <a:effectLst/>
                        </a:rPr>
                        <a:t> </a:t>
                      </a:r>
                    </a:p>
                    <a:p>
                      <a:r>
                        <a:rPr lang="da-DK" dirty="0">
                          <a:solidFill>
                            <a:srgbClr val="FF0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 </a:t>
                      </a:r>
                      <a:r>
                        <a:rPr lang="da-DK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 B T 7 5</a:t>
                      </a:r>
                      <a:r>
                        <a:rPr lang="da-DK" dirty="0">
                          <a:effectLst/>
                        </a:rPr>
                        <a:t> </a:t>
                      </a:r>
                    </a:p>
                    <a:p>
                      <a:r>
                        <a:rPr lang="da-DK" dirty="0">
                          <a:solidFill>
                            <a:srgbClr val="FFC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 </a:t>
                      </a:r>
                      <a:r>
                        <a:rPr lang="da-DK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4 2</a:t>
                      </a:r>
                      <a:endParaRPr lang="da-DK" dirty="0">
                        <a:effectLst/>
                      </a:endParaRPr>
                    </a:p>
                    <a:p>
                      <a:r>
                        <a:rPr lang="da-DK" dirty="0">
                          <a:solidFill>
                            <a:srgbClr val="00B05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 </a:t>
                      </a:r>
                      <a:r>
                        <a:rPr lang="da-DK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6 5 4 2</a:t>
                      </a:r>
                      <a:endParaRPr lang="da-DK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Kontrakt: ?</a:t>
                      </a:r>
                    </a:p>
                    <a:p>
                      <a:endParaRPr lang="da-DK" dirty="0"/>
                    </a:p>
                    <a:p>
                      <a:r>
                        <a:rPr lang="da-DK" dirty="0"/>
                        <a:t>Udspil: ?</a:t>
                      </a:r>
                      <a:endParaRPr lang="da-DK" dirty="0"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2712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da-DK" sz="1800" dirty="0"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</a:t>
                      </a:r>
                      <a:r>
                        <a:rPr lang="da-DK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 T 9</a:t>
                      </a:r>
                      <a:r>
                        <a:rPr lang="da-DK" dirty="0">
                          <a:effectLst/>
                        </a:rPr>
                        <a:t> </a:t>
                      </a:r>
                    </a:p>
                    <a:p>
                      <a:pPr algn="r"/>
                      <a:r>
                        <a:rPr lang="da-DK" sz="1800" dirty="0">
                          <a:solidFill>
                            <a:srgbClr val="FF0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 K 4</a:t>
                      </a:r>
                      <a:r>
                        <a:rPr lang="da-DK" dirty="0">
                          <a:effectLst/>
                        </a:rPr>
                        <a:t> </a:t>
                      </a:r>
                    </a:p>
                    <a:p>
                      <a:pPr algn="r"/>
                      <a:r>
                        <a:rPr lang="da-DK" sz="1800" dirty="0">
                          <a:solidFill>
                            <a:srgbClr val="FFC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</a:t>
                      </a:r>
                      <a:r>
                        <a:rPr lang="da-DK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 K 5 3</a:t>
                      </a:r>
                      <a:r>
                        <a:rPr lang="da-DK" dirty="0">
                          <a:effectLst/>
                        </a:rPr>
                        <a:t> </a:t>
                      </a:r>
                    </a:p>
                    <a:p>
                      <a:pPr algn="r"/>
                      <a:r>
                        <a:rPr lang="da-DK" sz="1800" dirty="0">
                          <a:solidFill>
                            <a:srgbClr val="00B05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 9 8</a:t>
                      </a:r>
                      <a:r>
                        <a:rPr lang="da-DK" dirty="0">
                          <a:effectLst/>
                        </a:rPr>
                        <a:t> </a:t>
                      </a:r>
                      <a:endParaRPr lang="da-DK" sz="18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dirty="0"/>
                        <a:t>N</a:t>
                      </a:r>
                    </a:p>
                    <a:p>
                      <a:pPr algn="ctr"/>
                      <a:r>
                        <a:rPr lang="da-DK" sz="2400" dirty="0"/>
                        <a:t>V         Ø</a:t>
                      </a:r>
                    </a:p>
                    <a:p>
                      <a:pPr algn="ctr"/>
                      <a:r>
                        <a:rPr lang="da-DK" sz="2400" dirty="0"/>
                        <a:t>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 </a:t>
                      </a:r>
                      <a:r>
                        <a:rPr lang="da-DK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6 5 3 2</a:t>
                      </a:r>
                      <a:endParaRPr lang="da-DK" dirty="0">
                        <a:effectLst/>
                      </a:endParaRPr>
                    </a:p>
                    <a:p>
                      <a:r>
                        <a:rPr lang="da-DK" dirty="0">
                          <a:solidFill>
                            <a:srgbClr val="FF0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 </a:t>
                      </a:r>
                      <a:r>
                        <a:rPr lang="da-DK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9 8</a:t>
                      </a:r>
                      <a:endParaRPr lang="da-DK" dirty="0">
                        <a:effectLst/>
                      </a:endParaRPr>
                    </a:p>
                    <a:p>
                      <a:r>
                        <a:rPr lang="da-DK" dirty="0">
                          <a:solidFill>
                            <a:srgbClr val="FFC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  </a:t>
                      </a:r>
                      <a:r>
                        <a:rPr lang="da-DK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 9 6</a:t>
                      </a:r>
                      <a:endParaRPr lang="da-DK" dirty="0">
                        <a:effectLst/>
                      </a:endParaRPr>
                    </a:p>
                    <a:p>
                      <a:r>
                        <a:rPr lang="da-DK" dirty="0">
                          <a:solidFill>
                            <a:srgbClr val="00B05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  </a:t>
                      </a:r>
                      <a:r>
                        <a:rPr lang="da-DK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 K D B</a:t>
                      </a:r>
                      <a:endParaRPr lang="da-DK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3150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 </a:t>
                      </a:r>
                      <a:r>
                        <a:rPr lang="da-DK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 8 7 4 </a:t>
                      </a:r>
                      <a:endParaRPr lang="da-DK" dirty="0">
                        <a:effectLst/>
                      </a:endParaRPr>
                    </a:p>
                    <a:p>
                      <a:r>
                        <a:rPr lang="da-DK" dirty="0">
                          <a:solidFill>
                            <a:srgbClr val="FF0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 </a:t>
                      </a:r>
                      <a:r>
                        <a:rPr lang="da-DK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6 3 2</a:t>
                      </a:r>
                      <a:endParaRPr lang="da-DK" dirty="0">
                        <a:effectLst/>
                      </a:endParaRPr>
                    </a:p>
                    <a:p>
                      <a:r>
                        <a:rPr lang="da-DK" dirty="0">
                          <a:solidFill>
                            <a:srgbClr val="FFC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 </a:t>
                      </a:r>
                      <a:r>
                        <a:rPr lang="da-DK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 T 8 7</a:t>
                      </a:r>
                      <a:r>
                        <a:rPr lang="da-DK" dirty="0">
                          <a:effectLst/>
                        </a:rPr>
                        <a:t> </a:t>
                      </a:r>
                    </a:p>
                    <a:p>
                      <a:r>
                        <a:rPr lang="da-DK" dirty="0">
                          <a:solidFill>
                            <a:srgbClr val="00B05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 </a:t>
                      </a:r>
                      <a:r>
                        <a:rPr lang="da-DK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7 3</a:t>
                      </a:r>
                      <a:endParaRPr lang="da-DK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121503"/>
                  </a:ext>
                </a:extLst>
              </a:tr>
            </a:tbl>
          </a:graphicData>
        </a:graphic>
      </p:graphicFrame>
      <p:sp>
        <p:nvSpPr>
          <p:cNvPr id="6" name="Tekstfelt 5">
            <a:extLst>
              <a:ext uri="{FF2B5EF4-FFF2-40B4-BE49-F238E27FC236}">
                <a16:creationId xmlns:a16="http://schemas.microsoft.com/office/drawing/2014/main" id="{4958B66A-C35C-614F-9702-330AA314D9BA}"/>
              </a:ext>
            </a:extLst>
          </p:cNvPr>
          <p:cNvSpPr txBox="1"/>
          <p:nvPr/>
        </p:nvSpPr>
        <p:spPr>
          <a:xfrm>
            <a:off x="9513269" y="2091081"/>
            <a:ext cx="183095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Udfordring:</a:t>
            </a:r>
          </a:p>
          <a:p>
            <a:r>
              <a:rPr lang="da-DK" dirty="0"/>
              <a:t>Vind 3 NT</a:t>
            </a:r>
          </a:p>
          <a:p>
            <a:r>
              <a:rPr lang="da-DK" dirty="0"/>
              <a:t>11 stik</a:t>
            </a:r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533783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3D3AAA-131C-5347-88DD-30891FBF7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Rød spil 7</a:t>
            </a:r>
          </a:p>
        </p:txBody>
      </p:sp>
      <p:graphicFrame>
        <p:nvGraphicFramePr>
          <p:cNvPr id="5" name="Pladsholder til indhold 3">
            <a:extLst>
              <a:ext uri="{FF2B5EF4-FFF2-40B4-BE49-F238E27FC236}">
                <a16:creationId xmlns:a16="http://schemas.microsoft.com/office/drawing/2014/main" id="{EA2AC96E-A0AF-AE45-AD51-9E1625F325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0819702"/>
              </p:ext>
            </p:extLst>
          </p:nvPr>
        </p:nvGraphicFramePr>
        <p:xfrm>
          <a:off x="3523488" y="2091081"/>
          <a:ext cx="6443112" cy="3566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94705">
                  <a:extLst>
                    <a:ext uri="{9D8B030D-6E8A-4147-A177-3AD203B41FA5}">
                      <a16:colId xmlns:a16="http://schemas.microsoft.com/office/drawing/2014/main" val="152968680"/>
                    </a:ext>
                  </a:extLst>
                </a:gridCol>
                <a:gridCol w="1644088">
                  <a:extLst>
                    <a:ext uri="{9D8B030D-6E8A-4147-A177-3AD203B41FA5}">
                      <a16:colId xmlns:a16="http://schemas.microsoft.com/office/drawing/2014/main" val="385366811"/>
                    </a:ext>
                  </a:extLst>
                </a:gridCol>
                <a:gridCol w="2904319">
                  <a:extLst>
                    <a:ext uri="{9D8B030D-6E8A-4147-A177-3AD203B41FA5}">
                      <a16:colId xmlns:a16="http://schemas.microsoft.com/office/drawing/2014/main" val="4146855904"/>
                    </a:ext>
                  </a:extLst>
                </a:gridCol>
              </a:tblGrid>
              <a:tr h="366395">
                <a:tc>
                  <a:txBody>
                    <a:bodyPr/>
                    <a:lstStyle/>
                    <a:p>
                      <a:endParaRPr lang="da-DK" sz="16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 </a:t>
                      </a:r>
                      <a:r>
                        <a:rPr lang="da-DK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 B 3 2</a:t>
                      </a:r>
                      <a:r>
                        <a:rPr lang="da-DK" dirty="0">
                          <a:effectLst/>
                        </a:rPr>
                        <a:t> </a:t>
                      </a:r>
                    </a:p>
                    <a:p>
                      <a:r>
                        <a:rPr lang="da-DK" dirty="0">
                          <a:solidFill>
                            <a:srgbClr val="FF0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 </a:t>
                      </a:r>
                      <a:r>
                        <a:rPr lang="da-DK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 K 4</a:t>
                      </a:r>
                      <a:endParaRPr lang="da-DK" dirty="0">
                        <a:effectLst/>
                      </a:endParaRPr>
                    </a:p>
                    <a:p>
                      <a:r>
                        <a:rPr lang="da-DK" dirty="0">
                          <a:solidFill>
                            <a:srgbClr val="FFC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 </a:t>
                      </a:r>
                      <a:r>
                        <a:rPr lang="da-DK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9 6 3</a:t>
                      </a:r>
                      <a:endParaRPr lang="da-DK" dirty="0">
                        <a:effectLst/>
                      </a:endParaRPr>
                    </a:p>
                    <a:p>
                      <a:r>
                        <a:rPr lang="da-DK" dirty="0">
                          <a:solidFill>
                            <a:srgbClr val="00B05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 </a:t>
                      </a:r>
                      <a:r>
                        <a:rPr lang="da-DK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 7 2</a:t>
                      </a:r>
                      <a:endParaRPr lang="da-DK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Kontrakt: ?</a:t>
                      </a:r>
                    </a:p>
                    <a:p>
                      <a:endParaRPr lang="da-DK" dirty="0"/>
                    </a:p>
                    <a:p>
                      <a:r>
                        <a:rPr lang="da-DK" dirty="0"/>
                        <a:t>Udspil: ?</a:t>
                      </a:r>
                      <a:endParaRPr lang="da-DK" dirty="0"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2712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da-DK" sz="1800" dirty="0"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</a:t>
                      </a:r>
                      <a:r>
                        <a:rPr lang="da-DK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 T 9 4</a:t>
                      </a:r>
                      <a:endParaRPr lang="da-DK" dirty="0">
                        <a:effectLst/>
                      </a:endParaRPr>
                    </a:p>
                    <a:p>
                      <a:pPr algn="r"/>
                      <a:r>
                        <a:rPr lang="da-DK" sz="1800" dirty="0">
                          <a:solidFill>
                            <a:srgbClr val="FF0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 9 8 </a:t>
                      </a:r>
                      <a:r>
                        <a:rPr lang="da-DK" dirty="0">
                          <a:effectLst/>
                        </a:rPr>
                        <a:t> </a:t>
                      </a:r>
                    </a:p>
                    <a:p>
                      <a:pPr algn="r"/>
                      <a:r>
                        <a:rPr lang="da-DK" sz="1800" dirty="0">
                          <a:solidFill>
                            <a:srgbClr val="FFC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</a:t>
                      </a:r>
                      <a:r>
                        <a:rPr lang="da-DK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 K D B</a:t>
                      </a:r>
                      <a:r>
                        <a:rPr lang="da-DK" dirty="0">
                          <a:effectLst/>
                        </a:rPr>
                        <a:t> </a:t>
                      </a:r>
                    </a:p>
                    <a:p>
                      <a:pPr algn="r"/>
                      <a:r>
                        <a:rPr lang="da-DK" sz="1800" dirty="0">
                          <a:solidFill>
                            <a:srgbClr val="00B05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9 4</a:t>
                      </a:r>
                      <a:r>
                        <a:rPr lang="da-DK" dirty="0">
                          <a:effectLst/>
                        </a:rPr>
                        <a:t> </a:t>
                      </a:r>
                      <a:endParaRPr lang="da-DK" sz="18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dirty="0"/>
                        <a:t>N</a:t>
                      </a:r>
                    </a:p>
                    <a:p>
                      <a:pPr algn="ctr"/>
                      <a:r>
                        <a:rPr lang="da-DK" sz="2400" dirty="0"/>
                        <a:t>V         Ø</a:t>
                      </a:r>
                    </a:p>
                    <a:p>
                      <a:pPr algn="ctr"/>
                      <a:r>
                        <a:rPr lang="da-DK" sz="2400" dirty="0"/>
                        <a:t>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 </a:t>
                      </a:r>
                      <a:r>
                        <a:rPr lang="da-DK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8 5</a:t>
                      </a:r>
                      <a:endParaRPr lang="da-DK" dirty="0">
                        <a:effectLst/>
                      </a:endParaRPr>
                    </a:p>
                    <a:p>
                      <a:r>
                        <a:rPr lang="da-DK" dirty="0">
                          <a:solidFill>
                            <a:srgbClr val="FF0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 </a:t>
                      </a:r>
                      <a:r>
                        <a:rPr lang="da-DK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 6 5 3</a:t>
                      </a:r>
                      <a:endParaRPr lang="da-DK" dirty="0">
                        <a:effectLst/>
                      </a:endParaRPr>
                    </a:p>
                    <a:p>
                      <a:r>
                        <a:rPr lang="da-DK" dirty="0">
                          <a:solidFill>
                            <a:srgbClr val="FFC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  </a:t>
                      </a:r>
                      <a:r>
                        <a:rPr lang="da-DK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5 2</a:t>
                      </a:r>
                      <a:endParaRPr lang="da-DK" dirty="0">
                        <a:effectLst/>
                      </a:endParaRPr>
                    </a:p>
                    <a:p>
                      <a:r>
                        <a:rPr lang="da-DK" dirty="0">
                          <a:solidFill>
                            <a:srgbClr val="00B05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  </a:t>
                      </a:r>
                      <a:r>
                        <a:rPr lang="da-DK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 T 8 4 3</a:t>
                      </a:r>
                      <a:endParaRPr lang="da-DK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3150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 </a:t>
                      </a:r>
                      <a:r>
                        <a:rPr lang="da-DK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 7 6</a:t>
                      </a:r>
                      <a:endParaRPr lang="da-DK" dirty="0">
                        <a:effectLst/>
                      </a:endParaRPr>
                    </a:p>
                    <a:p>
                      <a:r>
                        <a:rPr lang="da-DK" dirty="0">
                          <a:solidFill>
                            <a:srgbClr val="FF0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 </a:t>
                      </a:r>
                      <a:r>
                        <a:rPr lang="da-DK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 7 2</a:t>
                      </a:r>
                      <a:endParaRPr lang="da-DK" dirty="0">
                        <a:effectLst/>
                      </a:endParaRPr>
                    </a:p>
                    <a:p>
                      <a:r>
                        <a:rPr lang="da-DK" dirty="0">
                          <a:solidFill>
                            <a:srgbClr val="FFC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 </a:t>
                      </a:r>
                      <a:r>
                        <a:rPr lang="da-DK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 8 7 4</a:t>
                      </a:r>
                      <a:r>
                        <a:rPr lang="da-DK" dirty="0">
                          <a:effectLst/>
                        </a:rPr>
                        <a:t> </a:t>
                      </a:r>
                    </a:p>
                    <a:p>
                      <a:r>
                        <a:rPr lang="da-DK" dirty="0">
                          <a:solidFill>
                            <a:srgbClr val="00B05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 </a:t>
                      </a:r>
                      <a:r>
                        <a:rPr lang="da-DK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 K 6</a:t>
                      </a:r>
                      <a:endParaRPr lang="da-DK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121503"/>
                  </a:ext>
                </a:extLst>
              </a:tr>
            </a:tbl>
          </a:graphicData>
        </a:graphic>
      </p:graphicFrame>
      <p:sp>
        <p:nvSpPr>
          <p:cNvPr id="6" name="Tekstfelt 5">
            <a:extLst>
              <a:ext uri="{FF2B5EF4-FFF2-40B4-BE49-F238E27FC236}">
                <a16:creationId xmlns:a16="http://schemas.microsoft.com/office/drawing/2014/main" id="{4958B66A-C35C-614F-9702-330AA314D9BA}"/>
              </a:ext>
            </a:extLst>
          </p:cNvPr>
          <p:cNvSpPr txBox="1"/>
          <p:nvPr/>
        </p:nvSpPr>
        <p:spPr>
          <a:xfrm>
            <a:off x="9513269" y="2091081"/>
            <a:ext cx="18309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Udfordring:</a:t>
            </a:r>
          </a:p>
          <a:p>
            <a:r>
              <a:rPr lang="da-DK" dirty="0"/>
              <a:t>Vind 3 NT</a:t>
            </a:r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41191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3D3AAA-131C-5347-88DD-30891FBF7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Rød spil 8</a:t>
            </a:r>
          </a:p>
        </p:txBody>
      </p:sp>
      <p:graphicFrame>
        <p:nvGraphicFramePr>
          <p:cNvPr id="5" name="Pladsholder til indhold 3">
            <a:extLst>
              <a:ext uri="{FF2B5EF4-FFF2-40B4-BE49-F238E27FC236}">
                <a16:creationId xmlns:a16="http://schemas.microsoft.com/office/drawing/2014/main" id="{EA2AC96E-A0AF-AE45-AD51-9E1625F325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0763942"/>
              </p:ext>
            </p:extLst>
          </p:nvPr>
        </p:nvGraphicFramePr>
        <p:xfrm>
          <a:off x="3523488" y="2091081"/>
          <a:ext cx="6443112" cy="3566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94705">
                  <a:extLst>
                    <a:ext uri="{9D8B030D-6E8A-4147-A177-3AD203B41FA5}">
                      <a16:colId xmlns:a16="http://schemas.microsoft.com/office/drawing/2014/main" val="152968680"/>
                    </a:ext>
                  </a:extLst>
                </a:gridCol>
                <a:gridCol w="1644088">
                  <a:extLst>
                    <a:ext uri="{9D8B030D-6E8A-4147-A177-3AD203B41FA5}">
                      <a16:colId xmlns:a16="http://schemas.microsoft.com/office/drawing/2014/main" val="385366811"/>
                    </a:ext>
                  </a:extLst>
                </a:gridCol>
                <a:gridCol w="2904319">
                  <a:extLst>
                    <a:ext uri="{9D8B030D-6E8A-4147-A177-3AD203B41FA5}">
                      <a16:colId xmlns:a16="http://schemas.microsoft.com/office/drawing/2014/main" val="4146855904"/>
                    </a:ext>
                  </a:extLst>
                </a:gridCol>
              </a:tblGrid>
              <a:tr h="366395">
                <a:tc>
                  <a:txBody>
                    <a:bodyPr/>
                    <a:lstStyle/>
                    <a:p>
                      <a:endParaRPr lang="da-DK" sz="16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 </a:t>
                      </a:r>
                      <a:r>
                        <a:rPr lang="da-DK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 B T 8 6</a:t>
                      </a:r>
                      <a:r>
                        <a:rPr lang="da-DK" dirty="0">
                          <a:effectLst/>
                        </a:rPr>
                        <a:t> </a:t>
                      </a:r>
                    </a:p>
                    <a:p>
                      <a:r>
                        <a:rPr lang="da-DK" dirty="0">
                          <a:solidFill>
                            <a:srgbClr val="FF0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 </a:t>
                      </a:r>
                      <a:r>
                        <a:rPr lang="da-DK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 8 7 5 3</a:t>
                      </a:r>
                      <a:endParaRPr lang="da-DK" dirty="0">
                        <a:effectLst/>
                      </a:endParaRPr>
                    </a:p>
                    <a:p>
                      <a:r>
                        <a:rPr lang="da-DK" dirty="0">
                          <a:solidFill>
                            <a:srgbClr val="FFC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 </a:t>
                      </a:r>
                      <a:r>
                        <a:rPr lang="da-DK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8 2</a:t>
                      </a:r>
                      <a:endParaRPr lang="da-DK" dirty="0">
                        <a:effectLst/>
                      </a:endParaRPr>
                    </a:p>
                    <a:p>
                      <a:r>
                        <a:rPr lang="da-DK" dirty="0">
                          <a:solidFill>
                            <a:srgbClr val="00B05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 </a:t>
                      </a:r>
                      <a:r>
                        <a:rPr lang="da-DK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da-DK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Kontrakt: ?</a:t>
                      </a:r>
                    </a:p>
                    <a:p>
                      <a:endParaRPr lang="da-DK" dirty="0"/>
                    </a:p>
                    <a:p>
                      <a:r>
                        <a:rPr lang="da-DK" dirty="0"/>
                        <a:t>Udspil: ?</a:t>
                      </a:r>
                      <a:endParaRPr lang="da-DK" dirty="0"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2712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da-DK" sz="1800" dirty="0"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</a:t>
                      </a:r>
                      <a:r>
                        <a:rPr lang="da-DK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 5 4</a:t>
                      </a:r>
                      <a:r>
                        <a:rPr lang="da-DK" dirty="0">
                          <a:effectLst/>
                        </a:rPr>
                        <a:t> </a:t>
                      </a:r>
                    </a:p>
                    <a:p>
                      <a:pPr algn="r"/>
                      <a:r>
                        <a:rPr lang="da-DK" sz="1800" dirty="0">
                          <a:solidFill>
                            <a:srgbClr val="FF0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 4</a:t>
                      </a:r>
                      <a:r>
                        <a:rPr lang="da-DK" dirty="0">
                          <a:effectLst/>
                        </a:rPr>
                        <a:t> </a:t>
                      </a:r>
                    </a:p>
                    <a:p>
                      <a:pPr algn="r"/>
                      <a:r>
                        <a:rPr lang="da-DK" sz="1800" dirty="0">
                          <a:solidFill>
                            <a:srgbClr val="FFC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</a:t>
                      </a:r>
                      <a:r>
                        <a:rPr lang="da-DK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 T 4 3</a:t>
                      </a:r>
                      <a:r>
                        <a:rPr lang="da-DK" dirty="0">
                          <a:effectLst/>
                        </a:rPr>
                        <a:t> </a:t>
                      </a:r>
                    </a:p>
                    <a:p>
                      <a:pPr algn="r"/>
                      <a:r>
                        <a:rPr lang="da-DK" sz="1800" dirty="0">
                          <a:solidFill>
                            <a:srgbClr val="00B05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 K B T</a:t>
                      </a:r>
                      <a:r>
                        <a:rPr lang="da-DK" dirty="0">
                          <a:effectLst/>
                        </a:rPr>
                        <a:t> </a:t>
                      </a:r>
                      <a:endParaRPr lang="da-DK" sz="18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dirty="0"/>
                        <a:t>N</a:t>
                      </a:r>
                    </a:p>
                    <a:p>
                      <a:pPr algn="ctr"/>
                      <a:r>
                        <a:rPr lang="da-DK" sz="2400" dirty="0"/>
                        <a:t>V         Ø</a:t>
                      </a:r>
                    </a:p>
                    <a:p>
                      <a:pPr algn="ctr"/>
                      <a:r>
                        <a:rPr lang="da-DK" sz="2400" dirty="0"/>
                        <a:t>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 </a:t>
                      </a:r>
                      <a:r>
                        <a:rPr lang="da-DK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 2</a:t>
                      </a:r>
                      <a:endParaRPr lang="da-DK" dirty="0">
                        <a:effectLst/>
                      </a:endParaRPr>
                    </a:p>
                    <a:p>
                      <a:r>
                        <a:rPr lang="da-DK" dirty="0">
                          <a:solidFill>
                            <a:srgbClr val="FF0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 </a:t>
                      </a:r>
                      <a:r>
                        <a:rPr lang="da-DK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 D 9 6</a:t>
                      </a:r>
                      <a:endParaRPr lang="da-DK" dirty="0">
                        <a:effectLst/>
                      </a:endParaRPr>
                    </a:p>
                    <a:p>
                      <a:r>
                        <a:rPr lang="da-DK" dirty="0">
                          <a:solidFill>
                            <a:srgbClr val="FFC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  </a:t>
                      </a:r>
                      <a:r>
                        <a:rPr lang="da-DK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 D 5</a:t>
                      </a:r>
                      <a:endParaRPr lang="da-DK" dirty="0">
                        <a:effectLst/>
                      </a:endParaRPr>
                    </a:p>
                    <a:p>
                      <a:r>
                        <a:rPr lang="da-DK" dirty="0">
                          <a:solidFill>
                            <a:srgbClr val="00B05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  </a:t>
                      </a:r>
                      <a:r>
                        <a:rPr lang="da-DK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 7 6 4</a:t>
                      </a:r>
                      <a:endParaRPr lang="da-DK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3150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 </a:t>
                      </a:r>
                      <a:r>
                        <a:rPr lang="da-DK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9 7 3</a:t>
                      </a:r>
                      <a:endParaRPr lang="da-DK" dirty="0">
                        <a:effectLst/>
                      </a:endParaRPr>
                    </a:p>
                    <a:p>
                      <a:r>
                        <a:rPr lang="da-DK" dirty="0">
                          <a:solidFill>
                            <a:srgbClr val="FF0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 </a:t>
                      </a:r>
                      <a:r>
                        <a:rPr lang="da-DK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 2</a:t>
                      </a:r>
                      <a:endParaRPr lang="da-DK" dirty="0">
                        <a:effectLst/>
                      </a:endParaRPr>
                    </a:p>
                    <a:p>
                      <a:r>
                        <a:rPr lang="da-DK" dirty="0">
                          <a:solidFill>
                            <a:srgbClr val="FFC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 </a:t>
                      </a:r>
                      <a:r>
                        <a:rPr lang="da-DK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 9 7 6</a:t>
                      </a:r>
                      <a:r>
                        <a:rPr lang="da-DK" dirty="0">
                          <a:effectLst/>
                        </a:rPr>
                        <a:t> </a:t>
                      </a:r>
                    </a:p>
                    <a:p>
                      <a:r>
                        <a:rPr lang="da-DK" dirty="0">
                          <a:solidFill>
                            <a:srgbClr val="00B05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 </a:t>
                      </a:r>
                      <a:r>
                        <a:rPr lang="da-DK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9 5 3 2</a:t>
                      </a:r>
                      <a:endParaRPr lang="da-DK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121503"/>
                  </a:ext>
                </a:extLst>
              </a:tr>
            </a:tbl>
          </a:graphicData>
        </a:graphic>
      </p:graphicFrame>
      <p:sp>
        <p:nvSpPr>
          <p:cNvPr id="6" name="Tekstfelt 5">
            <a:extLst>
              <a:ext uri="{FF2B5EF4-FFF2-40B4-BE49-F238E27FC236}">
                <a16:creationId xmlns:a16="http://schemas.microsoft.com/office/drawing/2014/main" id="{4958B66A-C35C-614F-9702-330AA314D9BA}"/>
              </a:ext>
            </a:extLst>
          </p:cNvPr>
          <p:cNvSpPr txBox="1"/>
          <p:nvPr/>
        </p:nvSpPr>
        <p:spPr>
          <a:xfrm>
            <a:off x="9513269" y="2091081"/>
            <a:ext cx="18309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Udfordring:</a:t>
            </a:r>
          </a:p>
          <a:p>
            <a:r>
              <a:rPr lang="da-DK" dirty="0"/>
              <a:t>Vind 6 NT</a:t>
            </a:r>
          </a:p>
          <a:p>
            <a:endParaRPr lang="da-DK" dirty="0"/>
          </a:p>
          <a:p>
            <a:r>
              <a:rPr lang="da-DK"/>
              <a:t>I vest</a:t>
            </a:r>
            <a:endParaRPr lang="da-DK" dirty="0"/>
          </a:p>
          <a:p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22506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4F2ED5-6DA9-5447-BB03-7B7C27D00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/>
              <a:t>Formål med emnet ”skvisen”</a:t>
            </a:r>
            <a:br>
              <a:rPr lang="da-DK" dirty="0"/>
            </a:br>
            <a:endParaRPr lang="da-DK" sz="160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F1C2EEA-BB53-5E43-A821-C42824C667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At få indføring i en spilleteknik, hvor du tvinger en eller begge modstandere til at kaste et kort der i sidste ende ”forærer” et stik væk.</a:t>
            </a:r>
          </a:p>
          <a:p>
            <a:r>
              <a:rPr lang="da-DK" dirty="0"/>
              <a:t>At I kan identificere, hvilke kort der TRUER modstanderne.</a:t>
            </a:r>
          </a:p>
          <a:p>
            <a:r>
              <a:rPr lang="da-DK" dirty="0"/>
              <a:t>At I for øvet TEMPO så en skvis kan fungere</a:t>
            </a:r>
            <a:endParaRPr lang="da-DK" dirty="0">
              <a:highlight>
                <a:srgbClr val="FFFF00"/>
              </a:highlight>
              <a:latin typeface="Apple Color Emoji" pitchFamily="2" charset="0"/>
              <a:ea typeface="Apple Color Emoji" pitchFamily="2" charset="0"/>
            </a:endParaRPr>
          </a:p>
          <a:p>
            <a:r>
              <a:rPr lang="da-DK" dirty="0"/>
              <a:t>At I lærer hvilket kort der er SKVISKORTET</a:t>
            </a:r>
          </a:p>
          <a:p>
            <a:r>
              <a:rPr lang="da-DK" dirty="0"/>
              <a:t>At I bliver bevidste om at beskytte FORBINDELSER mellem hånd og bord.</a:t>
            </a:r>
          </a:p>
          <a:p>
            <a:pPr marL="0" indent="0">
              <a:buNone/>
            </a:pPr>
            <a:r>
              <a:rPr lang="da-DK" b="1" dirty="0"/>
              <a:t> - en skvis optræder mindst én gang på en spilleaften</a:t>
            </a:r>
          </a:p>
        </p:txBody>
      </p:sp>
    </p:spTree>
    <p:extLst>
      <p:ext uri="{BB962C8B-B14F-4D97-AF65-F5344CB8AC3E}">
        <p14:creationId xmlns:p14="http://schemas.microsoft.com/office/powerpoint/2010/main" val="385800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En automatisk skvis</a:t>
            </a:r>
            <a:br>
              <a:rPr lang="da-DK" dirty="0"/>
            </a:br>
            <a:r>
              <a:rPr lang="da-DK" dirty="0"/>
              <a:t> - </a:t>
            </a:r>
            <a:r>
              <a:rPr lang="da-DK" sz="1800" dirty="0"/>
              <a:t>en gennemgang af et spil med en skvis</a:t>
            </a:r>
          </a:p>
        </p:txBody>
      </p:sp>
      <p:graphicFrame>
        <p:nvGraphicFramePr>
          <p:cNvPr id="4" name="Pladsholder til indhold 3">
            <a:extLst>
              <a:ext uri="{FF2B5EF4-FFF2-40B4-BE49-F238E27FC236}">
                <a16:creationId xmlns:a16="http://schemas.microsoft.com/office/drawing/2014/main" id="{6F24F21A-F5B9-5144-AFD4-77425FF132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009645"/>
              </p:ext>
            </p:extLst>
          </p:nvPr>
        </p:nvGraphicFramePr>
        <p:xfrm>
          <a:off x="1450975" y="2016125"/>
          <a:ext cx="6735594" cy="3566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0714">
                  <a:extLst>
                    <a:ext uri="{9D8B030D-6E8A-4147-A177-3AD203B41FA5}">
                      <a16:colId xmlns:a16="http://schemas.microsoft.com/office/drawing/2014/main" val="152968680"/>
                    </a:ext>
                  </a:extLst>
                </a:gridCol>
                <a:gridCol w="1716953">
                  <a:extLst>
                    <a:ext uri="{9D8B030D-6E8A-4147-A177-3AD203B41FA5}">
                      <a16:colId xmlns:a16="http://schemas.microsoft.com/office/drawing/2014/main" val="385366811"/>
                    </a:ext>
                  </a:extLst>
                </a:gridCol>
                <a:gridCol w="3037927">
                  <a:extLst>
                    <a:ext uri="{9D8B030D-6E8A-4147-A177-3AD203B41FA5}">
                      <a16:colId xmlns:a16="http://schemas.microsoft.com/office/drawing/2014/main" val="4146855904"/>
                    </a:ext>
                  </a:extLst>
                </a:gridCol>
              </a:tblGrid>
              <a:tr h="366395">
                <a:tc>
                  <a:txBody>
                    <a:bodyPr/>
                    <a:lstStyle/>
                    <a:p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 </a:t>
                      </a:r>
                      <a:r>
                        <a:rPr lang="da-DK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4 3 2</a:t>
                      </a:r>
                    </a:p>
                    <a:p>
                      <a:r>
                        <a:rPr lang="da-DK" dirty="0">
                          <a:solidFill>
                            <a:srgbClr val="FF0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 </a:t>
                      </a:r>
                      <a:r>
                        <a:rPr lang="da-DK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K</a:t>
                      </a:r>
                    </a:p>
                    <a:p>
                      <a:r>
                        <a:rPr lang="da-DK" dirty="0">
                          <a:solidFill>
                            <a:srgbClr val="FFC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 </a:t>
                      </a:r>
                      <a:r>
                        <a:rPr lang="da-DK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K D 2</a:t>
                      </a:r>
                    </a:p>
                    <a:p>
                      <a:r>
                        <a:rPr lang="da-DK" dirty="0">
                          <a:solidFill>
                            <a:srgbClr val="00B05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 </a:t>
                      </a:r>
                      <a:r>
                        <a:rPr lang="da-DK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B 4 3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Kontrakt: 5NT i syd</a:t>
                      </a:r>
                    </a:p>
                    <a:p>
                      <a:endParaRPr lang="da-DK" dirty="0"/>
                    </a:p>
                    <a:p>
                      <a:r>
                        <a:rPr lang="da-DK" dirty="0"/>
                        <a:t>Udspil: </a:t>
                      </a:r>
                      <a:r>
                        <a:rPr lang="da-DK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♠︎7 – </a:t>
                      </a:r>
                    </a:p>
                    <a:p>
                      <a:r>
                        <a:rPr lang="da-DK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og der spilles 3x spar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2712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1800" dirty="0"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 </a:t>
                      </a:r>
                      <a:r>
                        <a:rPr lang="da-DK" sz="1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9 8 7</a:t>
                      </a:r>
                    </a:p>
                    <a:p>
                      <a:r>
                        <a:rPr lang="da-DK" sz="1800" dirty="0">
                          <a:solidFill>
                            <a:srgbClr val="FF0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 </a:t>
                      </a:r>
                      <a:r>
                        <a:rPr lang="da-DK" sz="1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D 8 7</a:t>
                      </a:r>
                    </a:p>
                    <a:p>
                      <a:r>
                        <a:rPr lang="da-DK" sz="1800" dirty="0">
                          <a:solidFill>
                            <a:srgbClr val="FFC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 </a:t>
                      </a:r>
                      <a:r>
                        <a:rPr lang="da-DK" sz="1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B 7 6 5</a:t>
                      </a:r>
                    </a:p>
                    <a:p>
                      <a:r>
                        <a:rPr lang="da-DK" sz="1800" dirty="0">
                          <a:solidFill>
                            <a:srgbClr val="00B05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 </a:t>
                      </a:r>
                      <a:r>
                        <a:rPr lang="da-DK" sz="1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9 5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 </a:t>
                      </a:r>
                      <a:r>
                        <a:rPr lang="da-DK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K T 6</a:t>
                      </a:r>
                    </a:p>
                    <a:p>
                      <a:r>
                        <a:rPr lang="da-DK" dirty="0">
                          <a:solidFill>
                            <a:srgbClr val="FF0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 </a:t>
                      </a:r>
                      <a:r>
                        <a:rPr lang="da-DK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T 9 6 5</a:t>
                      </a:r>
                    </a:p>
                    <a:p>
                      <a:r>
                        <a:rPr lang="da-DK" dirty="0">
                          <a:solidFill>
                            <a:srgbClr val="FFC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 </a:t>
                      </a:r>
                      <a:r>
                        <a:rPr lang="da-DK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T 9 8</a:t>
                      </a:r>
                    </a:p>
                    <a:p>
                      <a:r>
                        <a:rPr lang="da-DK" dirty="0">
                          <a:solidFill>
                            <a:srgbClr val="00B05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 </a:t>
                      </a:r>
                      <a:r>
                        <a:rPr lang="da-DK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8 7 6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3150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 </a:t>
                      </a:r>
                      <a:r>
                        <a:rPr lang="da-DK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D B 5</a:t>
                      </a:r>
                    </a:p>
                    <a:p>
                      <a:r>
                        <a:rPr lang="da-DK" dirty="0">
                          <a:solidFill>
                            <a:srgbClr val="FF0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 </a:t>
                      </a:r>
                      <a:r>
                        <a:rPr lang="da-DK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B 4 3 2</a:t>
                      </a:r>
                    </a:p>
                    <a:p>
                      <a:r>
                        <a:rPr lang="da-DK" dirty="0">
                          <a:solidFill>
                            <a:srgbClr val="FFC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 </a:t>
                      </a:r>
                      <a:r>
                        <a:rPr lang="da-DK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4 3</a:t>
                      </a:r>
                    </a:p>
                    <a:p>
                      <a:r>
                        <a:rPr lang="da-DK" dirty="0">
                          <a:solidFill>
                            <a:srgbClr val="00B05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 </a:t>
                      </a:r>
                      <a:r>
                        <a:rPr lang="da-DK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K D 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121503"/>
                  </a:ext>
                </a:extLst>
              </a:tr>
            </a:tbl>
          </a:graphicData>
        </a:graphic>
      </p:graphicFrame>
      <p:sp>
        <p:nvSpPr>
          <p:cNvPr id="5" name="Tekstfelt 4">
            <a:extLst>
              <a:ext uri="{FF2B5EF4-FFF2-40B4-BE49-F238E27FC236}">
                <a16:creationId xmlns:a16="http://schemas.microsoft.com/office/drawing/2014/main" id="{93946757-AB15-3244-AE4B-AAE7F6DFCA27}"/>
              </a:ext>
            </a:extLst>
          </p:cNvPr>
          <p:cNvSpPr txBox="1"/>
          <p:nvPr/>
        </p:nvSpPr>
        <p:spPr>
          <a:xfrm>
            <a:off x="3818964" y="3485478"/>
            <a:ext cx="7530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/>
              <a:t>N</a:t>
            </a:r>
          </a:p>
          <a:p>
            <a:r>
              <a:rPr lang="da-DK" sz="1200" dirty="0"/>
              <a:t>V        Ø</a:t>
            </a:r>
          </a:p>
          <a:p>
            <a:pPr algn="ctr"/>
            <a:r>
              <a:rPr lang="da-DK" sz="1200" dirty="0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2851963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En automatisk skvis</a:t>
            </a:r>
            <a:br>
              <a:rPr lang="da-DK" dirty="0"/>
            </a:br>
            <a:r>
              <a:rPr lang="da-DK" dirty="0"/>
              <a:t> - </a:t>
            </a:r>
            <a:r>
              <a:rPr lang="da-DK" sz="1600" dirty="0"/>
              <a:t>efter 3 gange spar</a:t>
            </a:r>
          </a:p>
        </p:txBody>
      </p:sp>
      <p:graphicFrame>
        <p:nvGraphicFramePr>
          <p:cNvPr id="4" name="Pladsholder til indhold 3">
            <a:extLst>
              <a:ext uri="{FF2B5EF4-FFF2-40B4-BE49-F238E27FC236}">
                <a16:creationId xmlns:a16="http://schemas.microsoft.com/office/drawing/2014/main" id="{6F24F21A-F5B9-5144-AFD4-77425FF132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1855733"/>
              </p:ext>
            </p:extLst>
          </p:nvPr>
        </p:nvGraphicFramePr>
        <p:xfrm>
          <a:off x="1450975" y="2016125"/>
          <a:ext cx="6735594" cy="3566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0714">
                  <a:extLst>
                    <a:ext uri="{9D8B030D-6E8A-4147-A177-3AD203B41FA5}">
                      <a16:colId xmlns:a16="http://schemas.microsoft.com/office/drawing/2014/main" val="152968680"/>
                    </a:ext>
                  </a:extLst>
                </a:gridCol>
                <a:gridCol w="1716953">
                  <a:extLst>
                    <a:ext uri="{9D8B030D-6E8A-4147-A177-3AD203B41FA5}">
                      <a16:colId xmlns:a16="http://schemas.microsoft.com/office/drawing/2014/main" val="385366811"/>
                    </a:ext>
                  </a:extLst>
                </a:gridCol>
                <a:gridCol w="3037927">
                  <a:extLst>
                    <a:ext uri="{9D8B030D-6E8A-4147-A177-3AD203B41FA5}">
                      <a16:colId xmlns:a16="http://schemas.microsoft.com/office/drawing/2014/main" val="4146855904"/>
                    </a:ext>
                  </a:extLst>
                </a:gridCol>
              </a:tblGrid>
              <a:tr h="366395">
                <a:tc>
                  <a:txBody>
                    <a:bodyPr/>
                    <a:lstStyle/>
                    <a:p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 </a:t>
                      </a:r>
                      <a:endParaRPr lang="da-DK" dirty="0"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  <a:p>
                      <a:r>
                        <a:rPr lang="da-DK" dirty="0">
                          <a:solidFill>
                            <a:srgbClr val="FF0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 </a:t>
                      </a:r>
                      <a:r>
                        <a:rPr lang="da-DK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K</a:t>
                      </a:r>
                    </a:p>
                    <a:p>
                      <a:r>
                        <a:rPr lang="da-DK" dirty="0">
                          <a:solidFill>
                            <a:srgbClr val="FFC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 </a:t>
                      </a:r>
                      <a:r>
                        <a:rPr lang="da-DK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K D 2</a:t>
                      </a:r>
                    </a:p>
                    <a:p>
                      <a:r>
                        <a:rPr lang="da-DK" dirty="0">
                          <a:solidFill>
                            <a:srgbClr val="00B05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 </a:t>
                      </a:r>
                      <a:r>
                        <a:rPr lang="da-DK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B 4 3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Kontrakt: 5NT i syd</a:t>
                      </a:r>
                    </a:p>
                    <a:p>
                      <a:endParaRPr lang="da-DK" dirty="0"/>
                    </a:p>
                    <a:p>
                      <a:r>
                        <a:rPr lang="da-DK" dirty="0"/>
                        <a:t>Udspil: </a:t>
                      </a:r>
                      <a:r>
                        <a:rPr lang="da-DK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♠︎7</a:t>
                      </a:r>
                    </a:p>
                    <a:p>
                      <a:r>
                        <a:rPr lang="da-DK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Spilfører trækker 2HJ stik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2712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1800" dirty="0"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 </a:t>
                      </a:r>
                      <a:r>
                        <a:rPr lang="da-DK" sz="1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8 </a:t>
                      </a:r>
                    </a:p>
                    <a:p>
                      <a:r>
                        <a:rPr lang="da-DK" sz="1800" dirty="0">
                          <a:solidFill>
                            <a:srgbClr val="FF0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 </a:t>
                      </a:r>
                      <a:r>
                        <a:rPr lang="da-DK" sz="1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D 8 7</a:t>
                      </a:r>
                    </a:p>
                    <a:p>
                      <a:r>
                        <a:rPr lang="da-DK" sz="1800" dirty="0">
                          <a:solidFill>
                            <a:srgbClr val="FFC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 </a:t>
                      </a:r>
                      <a:r>
                        <a:rPr lang="da-DK" sz="1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B 7 6 5</a:t>
                      </a:r>
                    </a:p>
                    <a:p>
                      <a:r>
                        <a:rPr lang="da-DK" sz="1800" dirty="0">
                          <a:solidFill>
                            <a:srgbClr val="00B05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 </a:t>
                      </a:r>
                      <a:r>
                        <a:rPr lang="da-DK" sz="1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9 5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 </a:t>
                      </a:r>
                      <a:endParaRPr lang="da-DK" dirty="0"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  <a:p>
                      <a:r>
                        <a:rPr lang="da-DK" dirty="0">
                          <a:solidFill>
                            <a:srgbClr val="FF0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 </a:t>
                      </a:r>
                      <a:r>
                        <a:rPr lang="da-DK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T 9 6 5</a:t>
                      </a:r>
                    </a:p>
                    <a:p>
                      <a:r>
                        <a:rPr lang="da-DK" dirty="0">
                          <a:solidFill>
                            <a:srgbClr val="FFC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 </a:t>
                      </a:r>
                      <a:r>
                        <a:rPr lang="da-DK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T 9 8</a:t>
                      </a:r>
                    </a:p>
                    <a:p>
                      <a:r>
                        <a:rPr lang="da-DK" dirty="0">
                          <a:solidFill>
                            <a:srgbClr val="00B05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 </a:t>
                      </a:r>
                      <a:r>
                        <a:rPr lang="da-DK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8 7 6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3150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 </a:t>
                      </a:r>
                      <a:endParaRPr lang="da-DK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  <a:p>
                      <a:r>
                        <a:rPr lang="da-DK" dirty="0">
                          <a:solidFill>
                            <a:srgbClr val="FF0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 </a:t>
                      </a:r>
                      <a:r>
                        <a:rPr lang="da-DK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B 4 3 2</a:t>
                      </a:r>
                    </a:p>
                    <a:p>
                      <a:r>
                        <a:rPr lang="da-DK" dirty="0">
                          <a:solidFill>
                            <a:srgbClr val="FFC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 </a:t>
                      </a:r>
                      <a:r>
                        <a:rPr lang="da-DK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4 3</a:t>
                      </a:r>
                    </a:p>
                    <a:p>
                      <a:r>
                        <a:rPr lang="da-DK" dirty="0">
                          <a:solidFill>
                            <a:srgbClr val="00B05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 </a:t>
                      </a:r>
                      <a:r>
                        <a:rPr lang="da-DK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K D 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121503"/>
                  </a:ext>
                </a:extLst>
              </a:tr>
            </a:tbl>
          </a:graphicData>
        </a:graphic>
      </p:graphicFrame>
      <p:sp>
        <p:nvSpPr>
          <p:cNvPr id="5" name="Tekstfelt 4">
            <a:extLst>
              <a:ext uri="{FF2B5EF4-FFF2-40B4-BE49-F238E27FC236}">
                <a16:creationId xmlns:a16="http://schemas.microsoft.com/office/drawing/2014/main" id="{93946757-AB15-3244-AE4B-AAE7F6DFCA27}"/>
              </a:ext>
            </a:extLst>
          </p:cNvPr>
          <p:cNvSpPr txBox="1"/>
          <p:nvPr/>
        </p:nvSpPr>
        <p:spPr>
          <a:xfrm>
            <a:off x="3818964" y="3485478"/>
            <a:ext cx="7530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/>
              <a:t>N</a:t>
            </a:r>
          </a:p>
          <a:p>
            <a:r>
              <a:rPr lang="da-DK" sz="1200" dirty="0"/>
              <a:t>V        Ø</a:t>
            </a:r>
          </a:p>
          <a:p>
            <a:pPr algn="ctr"/>
            <a:r>
              <a:rPr lang="da-DK" sz="1200" dirty="0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3922384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En automatisk skvis</a:t>
            </a:r>
            <a:br>
              <a:rPr lang="da-DK" dirty="0"/>
            </a:br>
            <a:r>
              <a:rPr lang="da-DK" dirty="0"/>
              <a:t> - </a:t>
            </a:r>
            <a:r>
              <a:rPr lang="da-DK" sz="1600" dirty="0"/>
              <a:t>efter 3 gange spar og 2 gange hjerter</a:t>
            </a:r>
          </a:p>
        </p:txBody>
      </p:sp>
      <p:graphicFrame>
        <p:nvGraphicFramePr>
          <p:cNvPr id="4" name="Pladsholder til indhold 3">
            <a:extLst>
              <a:ext uri="{FF2B5EF4-FFF2-40B4-BE49-F238E27FC236}">
                <a16:creationId xmlns:a16="http://schemas.microsoft.com/office/drawing/2014/main" id="{6F24F21A-F5B9-5144-AFD4-77425FF132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2376033"/>
              </p:ext>
            </p:extLst>
          </p:nvPr>
        </p:nvGraphicFramePr>
        <p:xfrm>
          <a:off x="1450975" y="2016125"/>
          <a:ext cx="6735594" cy="3566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0714">
                  <a:extLst>
                    <a:ext uri="{9D8B030D-6E8A-4147-A177-3AD203B41FA5}">
                      <a16:colId xmlns:a16="http://schemas.microsoft.com/office/drawing/2014/main" val="152968680"/>
                    </a:ext>
                  </a:extLst>
                </a:gridCol>
                <a:gridCol w="1716953">
                  <a:extLst>
                    <a:ext uri="{9D8B030D-6E8A-4147-A177-3AD203B41FA5}">
                      <a16:colId xmlns:a16="http://schemas.microsoft.com/office/drawing/2014/main" val="385366811"/>
                    </a:ext>
                  </a:extLst>
                </a:gridCol>
                <a:gridCol w="3037927">
                  <a:extLst>
                    <a:ext uri="{9D8B030D-6E8A-4147-A177-3AD203B41FA5}">
                      <a16:colId xmlns:a16="http://schemas.microsoft.com/office/drawing/2014/main" val="4146855904"/>
                    </a:ext>
                  </a:extLst>
                </a:gridCol>
              </a:tblGrid>
              <a:tr h="366395">
                <a:tc>
                  <a:txBody>
                    <a:bodyPr/>
                    <a:lstStyle/>
                    <a:p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 </a:t>
                      </a:r>
                      <a:endParaRPr lang="da-DK" dirty="0"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  <a:p>
                      <a:r>
                        <a:rPr lang="da-DK" dirty="0">
                          <a:solidFill>
                            <a:srgbClr val="FF0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 </a:t>
                      </a:r>
                      <a:endParaRPr lang="da-DK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  <a:p>
                      <a:r>
                        <a:rPr lang="da-DK" dirty="0">
                          <a:solidFill>
                            <a:srgbClr val="FFC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 </a:t>
                      </a:r>
                      <a:r>
                        <a:rPr lang="da-DK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K D 2</a:t>
                      </a:r>
                    </a:p>
                    <a:p>
                      <a:r>
                        <a:rPr lang="da-DK" dirty="0">
                          <a:solidFill>
                            <a:srgbClr val="00B05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 </a:t>
                      </a:r>
                      <a:r>
                        <a:rPr lang="da-DK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B 4 3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Kontrakt: 5NT i syd</a:t>
                      </a:r>
                    </a:p>
                    <a:p>
                      <a:endParaRPr lang="da-DK" dirty="0"/>
                    </a:p>
                    <a:p>
                      <a:r>
                        <a:rPr lang="da-DK" dirty="0"/>
                        <a:t>Udspil: </a:t>
                      </a:r>
                      <a:r>
                        <a:rPr lang="da-DK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♠︎7</a:t>
                      </a:r>
                    </a:p>
                    <a:p>
                      <a:r>
                        <a:rPr lang="da-DK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Og tager 3 klørstik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2712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1800" dirty="0"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 </a:t>
                      </a:r>
                      <a:r>
                        <a:rPr lang="da-DK" sz="1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8 </a:t>
                      </a:r>
                    </a:p>
                    <a:p>
                      <a:r>
                        <a:rPr lang="da-DK" sz="1800" dirty="0">
                          <a:solidFill>
                            <a:srgbClr val="FF0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 </a:t>
                      </a:r>
                      <a:r>
                        <a:rPr lang="da-DK" sz="1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D </a:t>
                      </a:r>
                    </a:p>
                    <a:p>
                      <a:r>
                        <a:rPr lang="da-DK" sz="1800" dirty="0">
                          <a:solidFill>
                            <a:srgbClr val="FFC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 </a:t>
                      </a:r>
                      <a:r>
                        <a:rPr lang="da-DK" sz="1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B 7 6 5</a:t>
                      </a:r>
                    </a:p>
                    <a:p>
                      <a:r>
                        <a:rPr lang="da-DK" sz="1800" dirty="0">
                          <a:solidFill>
                            <a:srgbClr val="00B05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 </a:t>
                      </a:r>
                      <a:r>
                        <a:rPr lang="da-DK" sz="1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9 5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 </a:t>
                      </a:r>
                      <a:endParaRPr lang="da-DK" dirty="0"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  <a:p>
                      <a:r>
                        <a:rPr lang="da-DK" dirty="0">
                          <a:solidFill>
                            <a:srgbClr val="FF0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 </a:t>
                      </a:r>
                      <a:r>
                        <a:rPr lang="da-DK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T 9 </a:t>
                      </a:r>
                    </a:p>
                    <a:p>
                      <a:r>
                        <a:rPr lang="da-DK" dirty="0">
                          <a:solidFill>
                            <a:srgbClr val="FFC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 </a:t>
                      </a:r>
                      <a:r>
                        <a:rPr lang="da-DK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T 9 8</a:t>
                      </a:r>
                    </a:p>
                    <a:p>
                      <a:r>
                        <a:rPr lang="da-DK" dirty="0">
                          <a:solidFill>
                            <a:srgbClr val="00B05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 </a:t>
                      </a:r>
                      <a:r>
                        <a:rPr lang="da-DK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8 7 6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3150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 </a:t>
                      </a:r>
                      <a:endParaRPr lang="da-DK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  <a:p>
                      <a:r>
                        <a:rPr lang="da-DK" dirty="0">
                          <a:solidFill>
                            <a:srgbClr val="FF0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 </a:t>
                      </a:r>
                      <a:r>
                        <a:rPr lang="da-DK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B 4</a:t>
                      </a:r>
                    </a:p>
                    <a:p>
                      <a:r>
                        <a:rPr lang="da-DK" dirty="0">
                          <a:solidFill>
                            <a:srgbClr val="FFC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 </a:t>
                      </a:r>
                      <a:r>
                        <a:rPr lang="da-DK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4 3</a:t>
                      </a:r>
                    </a:p>
                    <a:p>
                      <a:r>
                        <a:rPr lang="da-DK" dirty="0">
                          <a:solidFill>
                            <a:srgbClr val="00B05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 </a:t>
                      </a:r>
                      <a:r>
                        <a:rPr lang="da-DK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K D 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121503"/>
                  </a:ext>
                </a:extLst>
              </a:tr>
            </a:tbl>
          </a:graphicData>
        </a:graphic>
      </p:graphicFrame>
      <p:sp>
        <p:nvSpPr>
          <p:cNvPr id="5" name="Tekstfelt 4">
            <a:extLst>
              <a:ext uri="{FF2B5EF4-FFF2-40B4-BE49-F238E27FC236}">
                <a16:creationId xmlns:a16="http://schemas.microsoft.com/office/drawing/2014/main" id="{93946757-AB15-3244-AE4B-AAE7F6DFCA27}"/>
              </a:ext>
            </a:extLst>
          </p:cNvPr>
          <p:cNvSpPr txBox="1"/>
          <p:nvPr/>
        </p:nvSpPr>
        <p:spPr>
          <a:xfrm>
            <a:off x="3818964" y="3485478"/>
            <a:ext cx="7530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/>
              <a:t>N</a:t>
            </a:r>
          </a:p>
          <a:p>
            <a:r>
              <a:rPr lang="da-DK" sz="1200" dirty="0"/>
              <a:t>V        Ø</a:t>
            </a:r>
          </a:p>
          <a:p>
            <a:pPr algn="ctr"/>
            <a:r>
              <a:rPr lang="da-DK" sz="1200" dirty="0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15242703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En automatisk skvis</a:t>
            </a:r>
            <a:br>
              <a:rPr lang="da-DK" dirty="0"/>
            </a:br>
            <a:r>
              <a:rPr lang="da-DK" dirty="0"/>
              <a:t> - </a:t>
            </a:r>
            <a:r>
              <a:rPr lang="da-DK" sz="1600" dirty="0"/>
              <a:t>efter 3 gange spar og 2 gange hjerter og 3 gange klør</a:t>
            </a:r>
          </a:p>
        </p:txBody>
      </p:sp>
      <p:graphicFrame>
        <p:nvGraphicFramePr>
          <p:cNvPr id="4" name="Pladsholder til indhold 3">
            <a:extLst>
              <a:ext uri="{FF2B5EF4-FFF2-40B4-BE49-F238E27FC236}">
                <a16:creationId xmlns:a16="http://schemas.microsoft.com/office/drawing/2014/main" id="{6F24F21A-F5B9-5144-AFD4-77425FF132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0486942"/>
              </p:ext>
            </p:extLst>
          </p:nvPr>
        </p:nvGraphicFramePr>
        <p:xfrm>
          <a:off x="1450975" y="2016125"/>
          <a:ext cx="6735594" cy="3566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0714">
                  <a:extLst>
                    <a:ext uri="{9D8B030D-6E8A-4147-A177-3AD203B41FA5}">
                      <a16:colId xmlns:a16="http://schemas.microsoft.com/office/drawing/2014/main" val="152968680"/>
                    </a:ext>
                  </a:extLst>
                </a:gridCol>
                <a:gridCol w="1716953">
                  <a:extLst>
                    <a:ext uri="{9D8B030D-6E8A-4147-A177-3AD203B41FA5}">
                      <a16:colId xmlns:a16="http://schemas.microsoft.com/office/drawing/2014/main" val="385366811"/>
                    </a:ext>
                  </a:extLst>
                </a:gridCol>
                <a:gridCol w="3037927">
                  <a:extLst>
                    <a:ext uri="{9D8B030D-6E8A-4147-A177-3AD203B41FA5}">
                      <a16:colId xmlns:a16="http://schemas.microsoft.com/office/drawing/2014/main" val="4146855904"/>
                    </a:ext>
                  </a:extLst>
                </a:gridCol>
              </a:tblGrid>
              <a:tr h="366395">
                <a:tc>
                  <a:txBody>
                    <a:bodyPr/>
                    <a:lstStyle/>
                    <a:p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 </a:t>
                      </a:r>
                      <a:endParaRPr lang="da-DK" dirty="0"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  <a:p>
                      <a:r>
                        <a:rPr lang="da-DK" dirty="0">
                          <a:solidFill>
                            <a:srgbClr val="FF0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 </a:t>
                      </a:r>
                      <a:endParaRPr lang="da-DK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  <a:p>
                      <a:r>
                        <a:rPr lang="da-DK" dirty="0">
                          <a:solidFill>
                            <a:srgbClr val="FFC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 </a:t>
                      </a:r>
                      <a:r>
                        <a:rPr lang="da-DK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K D 2</a:t>
                      </a:r>
                    </a:p>
                    <a:p>
                      <a:r>
                        <a:rPr lang="da-DK" dirty="0">
                          <a:solidFill>
                            <a:srgbClr val="00B05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 </a:t>
                      </a:r>
                      <a:r>
                        <a:rPr lang="da-DK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Kontrakt: 5NT i syd</a:t>
                      </a:r>
                    </a:p>
                    <a:p>
                      <a:endParaRPr lang="da-DK" dirty="0"/>
                    </a:p>
                    <a:p>
                      <a:r>
                        <a:rPr lang="da-DK" dirty="0"/>
                        <a:t>Udspil: </a:t>
                      </a:r>
                      <a:r>
                        <a:rPr lang="da-DK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2712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1800" dirty="0"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 </a:t>
                      </a:r>
                      <a:endParaRPr lang="da-DK" sz="1800" dirty="0"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  <a:p>
                      <a:r>
                        <a:rPr lang="da-DK" sz="1800" dirty="0">
                          <a:solidFill>
                            <a:srgbClr val="FF0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 </a:t>
                      </a:r>
                      <a:r>
                        <a:rPr lang="da-DK" sz="1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D </a:t>
                      </a:r>
                    </a:p>
                    <a:p>
                      <a:r>
                        <a:rPr lang="da-DK" sz="1800" dirty="0">
                          <a:solidFill>
                            <a:srgbClr val="FFC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 </a:t>
                      </a:r>
                      <a:r>
                        <a:rPr lang="da-DK" sz="1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B 7 6 5</a:t>
                      </a:r>
                    </a:p>
                    <a:p>
                      <a:r>
                        <a:rPr lang="da-DK" sz="1800" dirty="0">
                          <a:solidFill>
                            <a:srgbClr val="00B05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 </a:t>
                      </a:r>
                      <a:endParaRPr lang="da-DK" sz="18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 </a:t>
                      </a:r>
                      <a:endParaRPr lang="da-DK" dirty="0"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  <a:p>
                      <a:r>
                        <a:rPr lang="da-DK" dirty="0">
                          <a:solidFill>
                            <a:srgbClr val="FF0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 </a:t>
                      </a:r>
                      <a:r>
                        <a:rPr lang="da-DK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T 9 </a:t>
                      </a:r>
                    </a:p>
                    <a:p>
                      <a:r>
                        <a:rPr lang="da-DK" dirty="0">
                          <a:solidFill>
                            <a:srgbClr val="FFC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 </a:t>
                      </a:r>
                      <a:r>
                        <a:rPr lang="da-DK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T 9 8</a:t>
                      </a:r>
                    </a:p>
                    <a:p>
                      <a:r>
                        <a:rPr lang="da-DK" dirty="0">
                          <a:solidFill>
                            <a:srgbClr val="00B05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 </a:t>
                      </a:r>
                      <a:endParaRPr lang="da-DK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3150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 </a:t>
                      </a:r>
                      <a:endParaRPr lang="da-DK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  <a:p>
                      <a:r>
                        <a:rPr lang="da-DK" dirty="0">
                          <a:solidFill>
                            <a:srgbClr val="FF0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 </a:t>
                      </a:r>
                      <a:r>
                        <a:rPr lang="da-DK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B 4</a:t>
                      </a:r>
                    </a:p>
                    <a:p>
                      <a:r>
                        <a:rPr lang="da-DK" dirty="0">
                          <a:solidFill>
                            <a:srgbClr val="FFC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 </a:t>
                      </a:r>
                      <a:r>
                        <a:rPr lang="da-DK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4 3</a:t>
                      </a:r>
                    </a:p>
                    <a:p>
                      <a:r>
                        <a:rPr lang="da-DK" dirty="0">
                          <a:solidFill>
                            <a:srgbClr val="00B05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 </a:t>
                      </a:r>
                      <a:r>
                        <a:rPr lang="da-DK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121503"/>
                  </a:ext>
                </a:extLst>
              </a:tr>
            </a:tbl>
          </a:graphicData>
        </a:graphic>
      </p:graphicFrame>
      <p:sp>
        <p:nvSpPr>
          <p:cNvPr id="5" name="Tekstfelt 4">
            <a:extLst>
              <a:ext uri="{FF2B5EF4-FFF2-40B4-BE49-F238E27FC236}">
                <a16:creationId xmlns:a16="http://schemas.microsoft.com/office/drawing/2014/main" id="{93946757-AB15-3244-AE4B-AAE7F6DFCA27}"/>
              </a:ext>
            </a:extLst>
          </p:cNvPr>
          <p:cNvSpPr txBox="1"/>
          <p:nvPr/>
        </p:nvSpPr>
        <p:spPr>
          <a:xfrm>
            <a:off x="3818964" y="3485478"/>
            <a:ext cx="7530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/>
              <a:t>N</a:t>
            </a:r>
          </a:p>
          <a:p>
            <a:r>
              <a:rPr lang="da-DK" sz="1200" dirty="0"/>
              <a:t>V        Ø</a:t>
            </a:r>
          </a:p>
          <a:p>
            <a:pPr algn="ctr"/>
            <a:r>
              <a:rPr lang="da-DK" sz="1200" dirty="0"/>
              <a:t>S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342F88D7-355E-CD41-AFB1-D6708232A47F}"/>
              </a:ext>
            </a:extLst>
          </p:cNvPr>
          <p:cNvSpPr txBox="1"/>
          <p:nvPr/>
        </p:nvSpPr>
        <p:spPr>
          <a:xfrm>
            <a:off x="7982174" y="3689873"/>
            <a:ext cx="3732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Hvad sker der når Syd trækker </a:t>
            </a:r>
            <a:r>
              <a:rPr lang="da-DK" dirty="0">
                <a:solidFill>
                  <a:srgbClr val="00B05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E ?</a:t>
            </a:r>
          </a:p>
          <a:p>
            <a:r>
              <a:rPr lang="da-DK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87135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En automatisk skvis</a:t>
            </a:r>
            <a:br>
              <a:rPr lang="da-DK" dirty="0"/>
            </a:br>
            <a:r>
              <a:rPr lang="da-DK" dirty="0"/>
              <a:t> - </a:t>
            </a:r>
            <a:r>
              <a:rPr lang="da-DK" sz="1600" dirty="0"/>
              <a:t>efter 3 gange spar og 2 gange hjerter og 3 gange klør og så klør E!</a:t>
            </a:r>
          </a:p>
        </p:txBody>
      </p:sp>
      <p:graphicFrame>
        <p:nvGraphicFramePr>
          <p:cNvPr id="4" name="Pladsholder til indhold 3">
            <a:extLst>
              <a:ext uri="{FF2B5EF4-FFF2-40B4-BE49-F238E27FC236}">
                <a16:creationId xmlns:a16="http://schemas.microsoft.com/office/drawing/2014/main" id="{6F24F21A-F5B9-5144-AFD4-77425FF132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3737920"/>
              </p:ext>
            </p:extLst>
          </p:nvPr>
        </p:nvGraphicFramePr>
        <p:xfrm>
          <a:off x="1450975" y="2016125"/>
          <a:ext cx="6735594" cy="3566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0714">
                  <a:extLst>
                    <a:ext uri="{9D8B030D-6E8A-4147-A177-3AD203B41FA5}">
                      <a16:colId xmlns:a16="http://schemas.microsoft.com/office/drawing/2014/main" val="152968680"/>
                    </a:ext>
                  </a:extLst>
                </a:gridCol>
                <a:gridCol w="1716953">
                  <a:extLst>
                    <a:ext uri="{9D8B030D-6E8A-4147-A177-3AD203B41FA5}">
                      <a16:colId xmlns:a16="http://schemas.microsoft.com/office/drawing/2014/main" val="385366811"/>
                    </a:ext>
                  </a:extLst>
                </a:gridCol>
                <a:gridCol w="3037927">
                  <a:extLst>
                    <a:ext uri="{9D8B030D-6E8A-4147-A177-3AD203B41FA5}">
                      <a16:colId xmlns:a16="http://schemas.microsoft.com/office/drawing/2014/main" val="4146855904"/>
                    </a:ext>
                  </a:extLst>
                </a:gridCol>
              </a:tblGrid>
              <a:tr h="366395">
                <a:tc>
                  <a:txBody>
                    <a:bodyPr/>
                    <a:lstStyle/>
                    <a:p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 </a:t>
                      </a:r>
                      <a:endParaRPr lang="da-DK" dirty="0"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  <a:p>
                      <a:r>
                        <a:rPr lang="da-DK" dirty="0">
                          <a:solidFill>
                            <a:srgbClr val="FF0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 </a:t>
                      </a:r>
                      <a:endParaRPr lang="da-DK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  <a:p>
                      <a:r>
                        <a:rPr lang="da-DK" dirty="0">
                          <a:solidFill>
                            <a:srgbClr val="FFC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 </a:t>
                      </a:r>
                      <a:r>
                        <a:rPr lang="da-DK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K D 2</a:t>
                      </a:r>
                    </a:p>
                    <a:p>
                      <a:r>
                        <a:rPr lang="da-DK" dirty="0">
                          <a:solidFill>
                            <a:srgbClr val="00B05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endParaRPr lang="da-DK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Kontrakt: 5NT i syd</a:t>
                      </a:r>
                    </a:p>
                    <a:p>
                      <a:endParaRPr lang="da-DK" dirty="0"/>
                    </a:p>
                    <a:p>
                      <a:r>
                        <a:rPr lang="da-DK" dirty="0"/>
                        <a:t>Udspil: </a:t>
                      </a:r>
                      <a:r>
                        <a:rPr lang="da-DK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2712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1800" dirty="0"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 </a:t>
                      </a:r>
                      <a:endParaRPr lang="da-DK" sz="1800" dirty="0"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  <a:p>
                      <a:r>
                        <a:rPr lang="da-DK" sz="1800" dirty="0">
                          <a:solidFill>
                            <a:srgbClr val="FF0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 </a:t>
                      </a:r>
                      <a:r>
                        <a:rPr lang="da-DK" sz="1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D </a:t>
                      </a:r>
                    </a:p>
                    <a:p>
                      <a:r>
                        <a:rPr lang="da-DK" sz="1800" dirty="0">
                          <a:solidFill>
                            <a:srgbClr val="FFC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 </a:t>
                      </a:r>
                      <a:r>
                        <a:rPr lang="da-DK" sz="1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B 7 6 </a:t>
                      </a:r>
                    </a:p>
                    <a:p>
                      <a:r>
                        <a:rPr lang="da-DK" sz="1800" dirty="0">
                          <a:solidFill>
                            <a:srgbClr val="00B05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 </a:t>
                      </a:r>
                      <a:endParaRPr lang="da-DK" sz="18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 </a:t>
                      </a:r>
                      <a:endParaRPr lang="da-DK" dirty="0"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  <a:p>
                      <a:r>
                        <a:rPr lang="da-DK" dirty="0">
                          <a:solidFill>
                            <a:srgbClr val="FF0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 </a:t>
                      </a:r>
                      <a:r>
                        <a:rPr lang="da-DK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T </a:t>
                      </a:r>
                    </a:p>
                    <a:p>
                      <a:r>
                        <a:rPr lang="da-DK" dirty="0">
                          <a:solidFill>
                            <a:srgbClr val="FFC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 </a:t>
                      </a:r>
                      <a:r>
                        <a:rPr lang="da-DK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T 9 8</a:t>
                      </a:r>
                    </a:p>
                    <a:p>
                      <a:r>
                        <a:rPr lang="da-DK" dirty="0">
                          <a:solidFill>
                            <a:srgbClr val="00B05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 </a:t>
                      </a:r>
                      <a:endParaRPr lang="da-DK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3150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 </a:t>
                      </a:r>
                      <a:endParaRPr lang="da-DK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  <a:p>
                      <a:r>
                        <a:rPr lang="da-DK" dirty="0">
                          <a:solidFill>
                            <a:srgbClr val="FF0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 </a:t>
                      </a:r>
                      <a:r>
                        <a:rPr lang="da-DK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B 4</a:t>
                      </a:r>
                    </a:p>
                    <a:p>
                      <a:r>
                        <a:rPr lang="da-DK" dirty="0">
                          <a:solidFill>
                            <a:srgbClr val="FFC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 </a:t>
                      </a:r>
                      <a:r>
                        <a:rPr lang="da-DK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4 3</a:t>
                      </a:r>
                    </a:p>
                    <a:p>
                      <a:r>
                        <a:rPr lang="da-DK" dirty="0">
                          <a:solidFill>
                            <a:srgbClr val="00B05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</a:t>
                      </a:r>
                      <a:endParaRPr lang="da-DK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121503"/>
                  </a:ext>
                </a:extLst>
              </a:tr>
            </a:tbl>
          </a:graphicData>
        </a:graphic>
      </p:graphicFrame>
      <p:sp>
        <p:nvSpPr>
          <p:cNvPr id="5" name="Tekstfelt 4">
            <a:extLst>
              <a:ext uri="{FF2B5EF4-FFF2-40B4-BE49-F238E27FC236}">
                <a16:creationId xmlns:a16="http://schemas.microsoft.com/office/drawing/2014/main" id="{93946757-AB15-3244-AE4B-AAE7F6DFCA27}"/>
              </a:ext>
            </a:extLst>
          </p:cNvPr>
          <p:cNvSpPr txBox="1"/>
          <p:nvPr/>
        </p:nvSpPr>
        <p:spPr>
          <a:xfrm>
            <a:off x="3818964" y="3485478"/>
            <a:ext cx="7530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/>
              <a:t>N</a:t>
            </a:r>
          </a:p>
          <a:p>
            <a:r>
              <a:rPr lang="da-DK" sz="1200" dirty="0"/>
              <a:t>V        Ø</a:t>
            </a:r>
          </a:p>
          <a:p>
            <a:pPr algn="ctr"/>
            <a:r>
              <a:rPr lang="da-DK" sz="1200" dirty="0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1363411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En automatisk skvis</a:t>
            </a:r>
            <a:br>
              <a:rPr lang="da-DK" dirty="0"/>
            </a:br>
            <a:r>
              <a:rPr lang="da-DK" dirty="0"/>
              <a:t> - </a:t>
            </a:r>
            <a:r>
              <a:rPr lang="da-DK" sz="1600" dirty="0"/>
              <a:t>Hvad skete der lige!</a:t>
            </a:r>
          </a:p>
        </p:txBody>
      </p:sp>
      <p:graphicFrame>
        <p:nvGraphicFramePr>
          <p:cNvPr id="4" name="Pladsholder til indhold 3">
            <a:extLst>
              <a:ext uri="{FF2B5EF4-FFF2-40B4-BE49-F238E27FC236}">
                <a16:creationId xmlns:a16="http://schemas.microsoft.com/office/drawing/2014/main" id="{6F24F21A-F5B9-5144-AFD4-77425FF132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7787862"/>
              </p:ext>
            </p:extLst>
          </p:nvPr>
        </p:nvGraphicFramePr>
        <p:xfrm>
          <a:off x="1450975" y="2016125"/>
          <a:ext cx="6735594" cy="3566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0714">
                  <a:extLst>
                    <a:ext uri="{9D8B030D-6E8A-4147-A177-3AD203B41FA5}">
                      <a16:colId xmlns:a16="http://schemas.microsoft.com/office/drawing/2014/main" val="152968680"/>
                    </a:ext>
                  </a:extLst>
                </a:gridCol>
                <a:gridCol w="1716953">
                  <a:extLst>
                    <a:ext uri="{9D8B030D-6E8A-4147-A177-3AD203B41FA5}">
                      <a16:colId xmlns:a16="http://schemas.microsoft.com/office/drawing/2014/main" val="385366811"/>
                    </a:ext>
                  </a:extLst>
                </a:gridCol>
                <a:gridCol w="3037927">
                  <a:extLst>
                    <a:ext uri="{9D8B030D-6E8A-4147-A177-3AD203B41FA5}">
                      <a16:colId xmlns:a16="http://schemas.microsoft.com/office/drawing/2014/main" val="4146855904"/>
                    </a:ext>
                  </a:extLst>
                </a:gridCol>
              </a:tblGrid>
              <a:tr h="366395">
                <a:tc>
                  <a:txBody>
                    <a:bodyPr/>
                    <a:lstStyle/>
                    <a:p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 </a:t>
                      </a:r>
                      <a:endParaRPr lang="da-DK" dirty="0"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  <a:p>
                      <a:r>
                        <a:rPr lang="da-DK" dirty="0">
                          <a:solidFill>
                            <a:srgbClr val="FF0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 </a:t>
                      </a:r>
                      <a:endParaRPr lang="da-DK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  <a:p>
                      <a:r>
                        <a:rPr lang="da-DK" dirty="0">
                          <a:solidFill>
                            <a:srgbClr val="FFC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 </a:t>
                      </a:r>
                      <a:r>
                        <a:rPr lang="da-DK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K D 2</a:t>
                      </a:r>
                    </a:p>
                    <a:p>
                      <a:r>
                        <a:rPr lang="da-DK" dirty="0">
                          <a:solidFill>
                            <a:srgbClr val="00B05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 </a:t>
                      </a:r>
                      <a:r>
                        <a:rPr lang="da-DK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Kontrakt: 5NT i syd</a:t>
                      </a:r>
                    </a:p>
                    <a:p>
                      <a:endParaRPr lang="da-DK" dirty="0"/>
                    </a:p>
                    <a:p>
                      <a:r>
                        <a:rPr lang="da-DK" dirty="0"/>
                        <a:t>Udspil: </a:t>
                      </a:r>
                      <a:r>
                        <a:rPr lang="da-DK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2712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1800" dirty="0"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 </a:t>
                      </a:r>
                      <a:endParaRPr lang="da-DK" sz="1800" dirty="0"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  <a:p>
                      <a:r>
                        <a:rPr lang="da-DK" sz="1800" dirty="0">
                          <a:solidFill>
                            <a:srgbClr val="FF0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 </a:t>
                      </a:r>
                      <a:r>
                        <a:rPr lang="da-DK" sz="1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D </a:t>
                      </a:r>
                    </a:p>
                    <a:p>
                      <a:r>
                        <a:rPr lang="da-DK" sz="1800" dirty="0">
                          <a:solidFill>
                            <a:srgbClr val="FFC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 </a:t>
                      </a:r>
                      <a:r>
                        <a:rPr lang="da-DK" sz="1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B 7 6 5</a:t>
                      </a:r>
                    </a:p>
                    <a:p>
                      <a:r>
                        <a:rPr lang="da-DK" sz="1800" dirty="0">
                          <a:solidFill>
                            <a:srgbClr val="00B05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 </a:t>
                      </a:r>
                      <a:endParaRPr lang="da-DK" sz="18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 </a:t>
                      </a:r>
                      <a:endParaRPr lang="da-DK" dirty="0"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  <a:p>
                      <a:r>
                        <a:rPr lang="da-DK" dirty="0">
                          <a:solidFill>
                            <a:srgbClr val="FF0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 </a:t>
                      </a:r>
                      <a:r>
                        <a:rPr lang="da-DK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T 9 </a:t>
                      </a:r>
                    </a:p>
                    <a:p>
                      <a:r>
                        <a:rPr lang="da-DK" dirty="0">
                          <a:solidFill>
                            <a:srgbClr val="FFC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 </a:t>
                      </a:r>
                      <a:r>
                        <a:rPr lang="da-DK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T 9 8</a:t>
                      </a:r>
                    </a:p>
                    <a:p>
                      <a:r>
                        <a:rPr lang="da-DK" dirty="0">
                          <a:solidFill>
                            <a:srgbClr val="00B05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 </a:t>
                      </a:r>
                      <a:endParaRPr lang="da-DK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3150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 </a:t>
                      </a:r>
                      <a:endParaRPr lang="da-DK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  <a:p>
                      <a:r>
                        <a:rPr lang="da-DK" dirty="0">
                          <a:solidFill>
                            <a:srgbClr val="FF0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 </a:t>
                      </a:r>
                      <a:r>
                        <a:rPr lang="da-DK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B 4</a:t>
                      </a:r>
                    </a:p>
                    <a:p>
                      <a:r>
                        <a:rPr lang="da-DK" dirty="0">
                          <a:solidFill>
                            <a:srgbClr val="FFC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 </a:t>
                      </a:r>
                      <a:r>
                        <a:rPr lang="da-DK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4 3</a:t>
                      </a:r>
                    </a:p>
                    <a:p>
                      <a:r>
                        <a:rPr lang="da-DK" dirty="0">
                          <a:solidFill>
                            <a:srgbClr val="00B05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 </a:t>
                      </a:r>
                      <a:r>
                        <a:rPr lang="da-DK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121503"/>
                  </a:ext>
                </a:extLst>
              </a:tr>
            </a:tbl>
          </a:graphicData>
        </a:graphic>
      </p:graphicFrame>
      <p:sp>
        <p:nvSpPr>
          <p:cNvPr id="5" name="Tekstfelt 4">
            <a:extLst>
              <a:ext uri="{FF2B5EF4-FFF2-40B4-BE49-F238E27FC236}">
                <a16:creationId xmlns:a16="http://schemas.microsoft.com/office/drawing/2014/main" id="{93946757-AB15-3244-AE4B-AAE7F6DFCA27}"/>
              </a:ext>
            </a:extLst>
          </p:cNvPr>
          <p:cNvSpPr txBox="1"/>
          <p:nvPr/>
        </p:nvSpPr>
        <p:spPr>
          <a:xfrm>
            <a:off x="3818964" y="3485478"/>
            <a:ext cx="7530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/>
              <a:t>N</a:t>
            </a:r>
          </a:p>
          <a:p>
            <a:r>
              <a:rPr lang="da-DK" sz="1200" dirty="0"/>
              <a:t>V        Ø</a:t>
            </a:r>
          </a:p>
          <a:p>
            <a:pPr algn="ctr"/>
            <a:r>
              <a:rPr lang="da-DK" sz="1200" dirty="0"/>
              <a:t>S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787C494D-6DB4-2945-9EA6-ED8A61274B11}"/>
              </a:ext>
            </a:extLst>
          </p:cNvPr>
          <p:cNvSpPr txBox="1"/>
          <p:nvPr/>
        </p:nvSpPr>
        <p:spPr>
          <a:xfrm>
            <a:off x="7272169" y="2251048"/>
            <a:ext cx="45289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Hvem er truet?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Hvad er truslen?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Hvad er skviskortet?</a:t>
            </a:r>
          </a:p>
          <a:p>
            <a:endParaRPr lang="da-DK" dirty="0"/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36DCF245-2F58-5041-B547-02BABBD510D1}"/>
              </a:ext>
            </a:extLst>
          </p:cNvPr>
          <p:cNvSpPr txBox="1"/>
          <p:nvPr/>
        </p:nvSpPr>
        <p:spPr>
          <a:xfrm>
            <a:off x="9536653" y="2247749"/>
            <a:ext cx="576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Vest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1822833B-95F6-7042-B941-01739A55645C}"/>
              </a:ext>
            </a:extLst>
          </p:cNvPr>
          <p:cNvSpPr txBox="1"/>
          <p:nvPr/>
        </p:nvSpPr>
        <p:spPr>
          <a:xfrm>
            <a:off x="9536653" y="2826410"/>
            <a:ext cx="4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>
                <a:solidFill>
                  <a:srgbClr val="00B05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E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95AF44AE-7C03-F64B-95A4-F746E2FCD2BE}"/>
              </a:ext>
            </a:extLst>
          </p:cNvPr>
          <p:cNvSpPr txBox="1"/>
          <p:nvPr/>
        </p:nvSpPr>
        <p:spPr>
          <a:xfrm>
            <a:off x="9536653" y="2549876"/>
            <a:ext cx="2502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solidFill>
                  <a:srgbClr val="FF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♥︎</a:t>
            </a:r>
            <a:r>
              <a:rPr lang="da-DK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B og bordets fjerde ruder</a:t>
            </a:r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87A91F7E-9D21-3A49-B6FB-BBCF1D73D614}"/>
              </a:ext>
            </a:extLst>
          </p:cNvPr>
          <p:cNvSpPr txBox="1"/>
          <p:nvPr/>
        </p:nvSpPr>
        <p:spPr>
          <a:xfrm>
            <a:off x="9536653" y="1853754"/>
            <a:ext cx="13232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SVAR</a:t>
            </a:r>
          </a:p>
        </p:txBody>
      </p:sp>
    </p:spTree>
    <p:extLst>
      <p:ext uri="{BB962C8B-B14F-4D97-AF65-F5344CB8AC3E}">
        <p14:creationId xmlns:p14="http://schemas.microsoft.com/office/powerpoint/2010/main" val="3789535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En automatisk skvis</a:t>
            </a:r>
            <a:br>
              <a:rPr lang="da-DK" dirty="0"/>
            </a:br>
            <a:r>
              <a:rPr lang="da-DK" dirty="0"/>
              <a:t> - </a:t>
            </a:r>
            <a:r>
              <a:rPr lang="da-DK" sz="1600" dirty="0"/>
              <a:t>Hvis vi møblerer lidt om på kortene så fungere det ikke!</a:t>
            </a:r>
          </a:p>
        </p:txBody>
      </p:sp>
      <p:graphicFrame>
        <p:nvGraphicFramePr>
          <p:cNvPr id="4" name="Pladsholder til indhold 3">
            <a:extLst>
              <a:ext uri="{FF2B5EF4-FFF2-40B4-BE49-F238E27FC236}">
                <a16:creationId xmlns:a16="http://schemas.microsoft.com/office/drawing/2014/main" id="{6F24F21A-F5B9-5144-AFD4-77425FF132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3991577"/>
              </p:ext>
            </p:extLst>
          </p:nvPr>
        </p:nvGraphicFramePr>
        <p:xfrm>
          <a:off x="1450975" y="2016125"/>
          <a:ext cx="6735594" cy="3566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0714">
                  <a:extLst>
                    <a:ext uri="{9D8B030D-6E8A-4147-A177-3AD203B41FA5}">
                      <a16:colId xmlns:a16="http://schemas.microsoft.com/office/drawing/2014/main" val="152968680"/>
                    </a:ext>
                  </a:extLst>
                </a:gridCol>
                <a:gridCol w="1716953">
                  <a:extLst>
                    <a:ext uri="{9D8B030D-6E8A-4147-A177-3AD203B41FA5}">
                      <a16:colId xmlns:a16="http://schemas.microsoft.com/office/drawing/2014/main" val="385366811"/>
                    </a:ext>
                  </a:extLst>
                </a:gridCol>
                <a:gridCol w="3037927">
                  <a:extLst>
                    <a:ext uri="{9D8B030D-6E8A-4147-A177-3AD203B41FA5}">
                      <a16:colId xmlns:a16="http://schemas.microsoft.com/office/drawing/2014/main" val="4146855904"/>
                    </a:ext>
                  </a:extLst>
                </a:gridCol>
              </a:tblGrid>
              <a:tr h="366395">
                <a:tc>
                  <a:txBody>
                    <a:bodyPr/>
                    <a:lstStyle/>
                    <a:p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 </a:t>
                      </a:r>
                      <a:endParaRPr lang="da-DK" dirty="0"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  <a:p>
                      <a:r>
                        <a:rPr lang="da-DK" dirty="0">
                          <a:solidFill>
                            <a:srgbClr val="FF0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 </a:t>
                      </a:r>
                      <a:endParaRPr lang="da-DK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  <a:p>
                      <a:r>
                        <a:rPr lang="da-DK" dirty="0">
                          <a:solidFill>
                            <a:srgbClr val="FFC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 </a:t>
                      </a:r>
                      <a:r>
                        <a:rPr lang="da-DK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K D 2</a:t>
                      </a:r>
                    </a:p>
                    <a:p>
                      <a:r>
                        <a:rPr lang="da-DK" dirty="0">
                          <a:solidFill>
                            <a:srgbClr val="00B05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 </a:t>
                      </a:r>
                      <a:r>
                        <a:rPr lang="da-DK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Kontrakt: 5NT i syd</a:t>
                      </a:r>
                    </a:p>
                    <a:p>
                      <a:endParaRPr lang="da-DK" dirty="0"/>
                    </a:p>
                    <a:p>
                      <a:r>
                        <a:rPr lang="da-DK" dirty="0"/>
                        <a:t>Udspil: </a:t>
                      </a:r>
                      <a:r>
                        <a:rPr lang="da-DK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2712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1800" dirty="0"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 </a:t>
                      </a:r>
                      <a:endParaRPr lang="da-DK" sz="1800" dirty="0"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  <a:p>
                      <a:r>
                        <a:rPr lang="da-DK" sz="1800" dirty="0">
                          <a:solidFill>
                            <a:srgbClr val="FF0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 </a:t>
                      </a:r>
                      <a:r>
                        <a:rPr lang="da-DK" sz="1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T </a:t>
                      </a:r>
                    </a:p>
                    <a:p>
                      <a:r>
                        <a:rPr lang="da-DK" sz="1800" dirty="0">
                          <a:solidFill>
                            <a:srgbClr val="FFC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 </a:t>
                      </a:r>
                      <a:r>
                        <a:rPr lang="da-DK" sz="1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B 7 6 5</a:t>
                      </a:r>
                    </a:p>
                    <a:p>
                      <a:r>
                        <a:rPr lang="da-DK" sz="1800" dirty="0">
                          <a:solidFill>
                            <a:srgbClr val="00B05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 </a:t>
                      </a:r>
                      <a:endParaRPr lang="da-DK" sz="18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 </a:t>
                      </a:r>
                      <a:endParaRPr lang="da-DK" dirty="0"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  <a:p>
                      <a:r>
                        <a:rPr lang="da-DK" dirty="0">
                          <a:solidFill>
                            <a:srgbClr val="FF0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 </a:t>
                      </a:r>
                      <a:r>
                        <a:rPr lang="da-DK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D 9 </a:t>
                      </a:r>
                    </a:p>
                    <a:p>
                      <a:r>
                        <a:rPr lang="da-DK" dirty="0">
                          <a:solidFill>
                            <a:srgbClr val="FFC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 </a:t>
                      </a:r>
                      <a:r>
                        <a:rPr lang="da-DK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T 9 8</a:t>
                      </a:r>
                    </a:p>
                    <a:p>
                      <a:r>
                        <a:rPr lang="da-DK" dirty="0">
                          <a:solidFill>
                            <a:srgbClr val="00B05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 </a:t>
                      </a:r>
                      <a:endParaRPr lang="da-DK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3150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 </a:t>
                      </a:r>
                      <a:endParaRPr lang="da-DK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  <a:p>
                      <a:r>
                        <a:rPr lang="da-DK" dirty="0">
                          <a:solidFill>
                            <a:srgbClr val="FF0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 </a:t>
                      </a:r>
                      <a:r>
                        <a:rPr lang="da-DK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B 4</a:t>
                      </a:r>
                    </a:p>
                    <a:p>
                      <a:r>
                        <a:rPr lang="da-DK" dirty="0">
                          <a:solidFill>
                            <a:srgbClr val="FFC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 </a:t>
                      </a:r>
                      <a:r>
                        <a:rPr lang="da-DK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4 3</a:t>
                      </a:r>
                    </a:p>
                    <a:p>
                      <a:r>
                        <a:rPr lang="da-DK" dirty="0">
                          <a:solidFill>
                            <a:srgbClr val="00B05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 </a:t>
                      </a:r>
                      <a:r>
                        <a:rPr lang="da-DK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121503"/>
                  </a:ext>
                </a:extLst>
              </a:tr>
            </a:tbl>
          </a:graphicData>
        </a:graphic>
      </p:graphicFrame>
      <p:sp>
        <p:nvSpPr>
          <p:cNvPr id="5" name="Tekstfelt 4">
            <a:extLst>
              <a:ext uri="{FF2B5EF4-FFF2-40B4-BE49-F238E27FC236}">
                <a16:creationId xmlns:a16="http://schemas.microsoft.com/office/drawing/2014/main" id="{93946757-AB15-3244-AE4B-AAE7F6DFCA27}"/>
              </a:ext>
            </a:extLst>
          </p:cNvPr>
          <p:cNvSpPr txBox="1"/>
          <p:nvPr/>
        </p:nvSpPr>
        <p:spPr>
          <a:xfrm>
            <a:off x="3818964" y="3485478"/>
            <a:ext cx="7530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/>
              <a:t>N</a:t>
            </a:r>
          </a:p>
          <a:p>
            <a:r>
              <a:rPr lang="da-DK" sz="1200" dirty="0"/>
              <a:t>V        Ø</a:t>
            </a:r>
          </a:p>
          <a:p>
            <a:pPr algn="ctr"/>
            <a:r>
              <a:rPr lang="da-DK" sz="1200" dirty="0"/>
              <a:t>S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787C494D-6DB4-2945-9EA6-ED8A61274B11}"/>
              </a:ext>
            </a:extLst>
          </p:cNvPr>
          <p:cNvSpPr txBox="1"/>
          <p:nvPr/>
        </p:nvSpPr>
        <p:spPr>
          <a:xfrm>
            <a:off x="7272169" y="2251048"/>
            <a:ext cx="452896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Hvem er truet?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Hvad er truslen?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Hvad er skviskortet?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Er det stadig en skvis?	</a:t>
            </a:r>
          </a:p>
          <a:p>
            <a:endParaRPr lang="da-DK" dirty="0"/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36DCF245-2F58-5041-B547-02BABBD510D1}"/>
              </a:ext>
            </a:extLst>
          </p:cNvPr>
          <p:cNvSpPr txBox="1"/>
          <p:nvPr/>
        </p:nvSpPr>
        <p:spPr>
          <a:xfrm>
            <a:off x="9615713" y="2229482"/>
            <a:ext cx="675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ingen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1822833B-95F6-7042-B941-01739A55645C}"/>
              </a:ext>
            </a:extLst>
          </p:cNvPr>
          <p:cNvSpPr txBox="1"/>
          <p:nvPr/>
        </p:nvSpPr>
        <p:spPr>
          <a:xfrm>
            <a:off x="9694049" y="3075515"/>
            <a:ext cx="2443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JA – den virker bare ikke!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95AF44AE-7C03-F64B-95A4-F746E2FCD2BE}"/>
              </a:ext>
            </a:extLst>
          </p:cNvPr>
          <p:cNvSpPr txBox="1"/>
          <p:nvPr/>
        </p:nvSpPr>
        <p:spPr>
          <a:xfrm>
            <a:off x="9635603" y="2551365"/>
            <a:ext cx="2502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solidFill>
                  <a:srgbClr val="FF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♥︎</a:t>
            </a:r>
            <a:r>
              <a:rPr lang="da-DK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B og bordets fjerde ruder</a:t>
            </a:r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45F42DD0-6658-C048-A32C-89A10062F883}"/>
              </a:ext>
            </a:extLst>
          </p:cNvPr>
          <p:cNvSpPr txBox="1"/>
          <p:nvPr/>
        </p:nvSpPr>
        <p:spPr>
          <a:xfrm>
            <a:off x="9635603" y="2818791"/>
            <a:ext cx="4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>
                <a:solidFill>
                  <a:srgbClr val="00B05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E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6E7E9D29-17FC-DA4D-A84A-DC672EDEC262}"/>
              </a:ext>
            </a:extLst>
          </p:cNvPr>
          <p:cNvSpPr txBox="1"/>
          <p:nvPr/>
        </p:nvSpPr>
        <p:spPr>
          <a:xfrm>
            <a:off x="9615713" y="1934828"/>
            <a:ext cx="1410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SVAR</a:t>
            </a:r>
          </a:p>
        </p:txBody>
      </p:sp>
    </p:spTree>
    <p:extLst>
      <p:ext uri="{BB962C8B-B14F-4D97-AF65-F5344CB8AC3E}">
        <p14:creationId xmlns:p14="http://schemas.microsoft.com/office/powerpoint/2010/main" val="3770693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Galleri">
  <a:themeElements>
    <a:clrScheme name="Galleri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i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i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{F39B2720-2927-784A-924A-9004C975C060}tf10001119</Template>
  <TotalTime>2535</TotalTime>
  <Words>1451</Words>
  <Application>Microsoft Macintosh PowerPoint</Application>
  <PresentationFormat>Widescreen</PresentationFormat>
  <Paragraphs>403</Paragraphs>
  <Slides>17</Slides>
  <Notes>10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17</vt:i4>
      </vt:variant>
    </vt:vector>
  </HeadingPairs>
  <TitlesOfParts>
    <vt:vector size="23" baseType="lpstr">
      <vt:lpstr>Apple Color Emoji</vt:lpstr>
      <vt:lpstr>Apple Symbols</vt:lpstr>
      <vt:lpstr>Arial</vt:lpstr>
      <vt:lpstr>Calibri</vt:lpstr>
      <vt:lpstr>Gill Sans MT</vt:lpstr>
      <vt:lpstr>Galleri</vt:lpstr>
      <vt:lpstr>Spilføring part 11  Skvisen</vt:lpstr>
      <vt:lpstr>Formål med emnet ”skvisen” </vt:lpstr>
      <vt:lpstr>En automatisk skvis  - en gennemgang af et spil med en skvis</vt:lpstr>
      <vt:lpstr>En automatisk skvis  - efter 3 gange spar</vt:lpstr>
      <vt:lpstr>En automatisk skvis  - efter 3 gange spar og 2 gange hjerter</vt:lpstr>
      <vt:lpstr>En automatisk skvis  - efter 3 gange spar og 2 gange hjerter og 3 gange klør</vt:lpstr>
      <vt:lpstr>En automatisk skvis  - efter 3 gange spar og 2 gange hjerter og 3 gange klør og så klør E!</vt:lpstr>
      <vt:lpstr>En automatisk skvis  - Hvad skete der lige!</vt:lpstr>
      <vt:lpstr>En automatisk skvis  - Hvis vi møblerer lidt om på kortene så fungere det ikke!</vt:lpstr>
      <vt:lpstr>Vi identificerer truslen   - der skal mindst være to trusler rettet mod samme modspiler!</vt:lpstr>
      <vt:lpstr>Tempoet skal være korrigeret   - Du skal have resten af stikkene MINUS ét før en almindelig skvis kan lykkes!</vt:lpstr>
      <vt:lpstr>Betingelser for SKVISkortet   - Et skviskort er et kort som den der bliver presset IKKE kan bekende til!</vt:lpstr>
      <vt:lpstr>SkvisEr   fire øve spil samt tre problemspil </vt:lpstr>
      <vt:lpstr>Rød spil 5</vt:lpstr>
      <vt:lpstr>Rød spil 6</vt:lpstr>
      <vt:lpstr>Rød spil 7</vt:lpstr>
      <vt:lpstr>Rød spil 8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Moderne Doblinger</dc:title>
  <dc:creator>Michael Staub</dc:creator>
  <cp:lastModifiedBy>Michael Staub</cp:lastModifiedBy>
  <cp:revision>59</cp:revision>
  <dcterms:created xsi:type="dcterms:W3CDTF">2018-09-24T08:57:51Z</dcterms:created>
  <dcterms:modified xsi:type="dcterms:W3CDTF">2023-06-28T18:58:50Z</dcterms:modified>
</cp:coreProperties>
</file>